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4"/>
    <p:sldMasterId id="2147483679" r:id="rId5"/>
  </p:sldMasterIdLst>
  <p:notesMasterIdLst>
    <p:notesMasterId r:id="rId36"/>
  </p:notesMasterIdLst>
  <p:sldIdLst>
    <p:sldId id="256" r:id="rId6"/>
    <p:sldId id="258" r:id="rId7"/>
    <p:sldId id="259" r:id="rId8"/>
    <p:sldId id="261" r:id="rId9"/>
    <p:sldId id="257" r:id="rId10"/>
    <p:sldId id="1732" r:id="rId11"/>
    <p:sldId id="1743" r:id="rId12"/>
    <p:sldId id="1744" r:id="rId13"/>
    <p:sldId id="1745" r:id="rId14"/>
    <p:sldId id="1746" r:id="rId15"/>
    <p:sldId id="1757" r:id="rId16"/>
    <p:sldId id="1749" r:id="rId17"/>
    <p:sldId id="1751" r:id="rId18"/>
    <p:sldId id="1713" r:id="rId19"/>
    <p:sldId id="1762" r:id="rId20"/>
    <p:sldId id="1645" r:id="rId21"/>
    <p:sldId id="263" r:id="rId22"/>
    <p:sldId id="1761" r:id="rId23"/>
    <p:sldId id="1763" r:id="rId24"/>
    <p:sldId id="302" r:id="rId25"/>
    <p:sldId id="1769" r:id="rId26"/>
    <p:sldId id="277" r:id="rId27"/>
    <p:sldId id="1756" r:id="rId28"/>
    <p:sldId id="1723" r:id="rId29"/>
    <p:sldId id="1767" r:id="rId30"/>
    <p:sldId id="1740" r:id="rId31"/>
    <p:sldId id="1731" r:id="rId32"/>
    <p:sldId id="1734" r:id="rId33"/>
    <p:sldId id="260" r:id="rId34"/>
    <p:sldId id="173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66B66EF6-03C2-4B0C-8C2D-D0BF15E789B1}">
          <p14:sldIdLst>
            <p14:sldId id="256"/>
          </p14:sldIdLst>
        </p14:section>
        <p14:section name="Group Intro" id="{F952AB36-CB5A-4AF1-983F-D4CEBA9171E5}">
          <p14:sldIdLst>
            <p14:sldId id="258"/>
            <p14:sldId id="259"/>
            <p14:sldId id="261"/>
          </p14:sldIdLst>
        </p14:section>
        <p14:section name="Problem Framing" id="{5C3AC52D-46C8-4C06-B5A6-DF5291F760C3}">
          <p14:sldIdLst>
            <p14:sldId id="257"/>
            <p14:sldId id="1732"/>
            <p14:sldId id="1743"/>
            <p14:sldId id="1744"/>
            <p14:sldId id="1745"/>
            <p14:sldId id="1746"/>
            <p14:sldId id="1757"/>
            <p14:sldId id="1749"/>
            <p14:sldId id="1751"/>
            <p14:sldId id="1713"/>
            <p14:sldId id="1762"/>
            <p14:sldId id="1645"/>
            <p14:sldId id="263"/>
            <p14:sldId id="1761"/>
            <p14:sldId id="1763"/>
            <p14:sldId id="302"/>
            <p14:sldId id="1769"/>
            <p14:sldId id="277"/>
            <p14:sldId id="1756"/>
          </p14:sldIdLst>
        </p14:section>
        <p14:section name="Training the Model" id="{058A92D7-6603-44DA-8BB9-588D3959FE26}">
          <p14:sldIdLst>
            <p14:sldId id="1723"/>
          </p14:sldIdLst>
        </p14:section>
        <p14:section name="Scoring" id="{C478188E-D304-433B-BDE2-70B75E34A5E6}">
          <p14:sldIdLst>
            <p14:sldId id="1767"/>
            <p14:sldId id="1740"/>
          </p14:sldIdLst>
        </p14:section>
        <p14:section name="Wrap-Up" id="{D2C81609-833C-4E9C-88E5-AEFAA41D9E08}">
          <p14:sldIdLst>
            <p14:sldId id="1731"/>
            <p14:sldId id="1734"/>
            <p14:sldId id="260"/>
            <p14:sldId id="173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8E042B-AFFD-4A82-B70A-3117841AA59E}" v="86" dt="2018-09-12T19:49:13.4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5" autoAdjust="0"/>
    <p:restoredTop sz="76490" autoAdjust="0"/>
  </p:normalViewPr>
  <p:slideViewPr>
    <p:cSldViewPr snapToGrid="0">
      <p:cViewPr varScale="1">
        <p:scale>
          <a:sx n="101" d="100"/>
          <a:sy n="101" d="100"/>
        </p:scale>
        <p:origin x="76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" d="25"/>
        <a:sy n="16" d="25"/>
      </p:scale>
      <p:origin x="0" y="-9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D6D904-198D-40AE-9ACB-E6DE59B47930}" type="doc">
      <dgm:prSet loTypeId="urn:microsoft.com/office/officeart/2011/layout/Circle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FC3E875-05F5-429F-9F51-2F722DD9350E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Select Catalogue of Apparel</a:t>
          </a:r>
        </a:p>
      </dgm:t>
    </dgm:pt>
    <dgm:pt modelId="{D907885D-AB29-472E-B880-C74C8245F921}" type="parTrans" cxnId="{06C849F0-91DE-431C-AB5D-FFD5D5587909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483FF1F-4A8D-44DB-BD82-9126B840A33A}" type="sibTrans" cxnId="{06C849F0-91DE-431C-AB5D-FFD5D5587909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EF8FEE2-C083-4C5E-9BAC-95C0B7D2F9E7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Generate </a:t>
          </a:r>
          <a:r>
            <a:rPr lang="en-US" sz="1200">
              <a:solidFill>
                <a:schemeClr val="bg1"/>
              </a:solidFill>
            </a:rPr>
            <a:t>Segmentation</a:t>
          </a:r>
          <a:r>
            <a:rPr lang="en-US" sz="1600">
              <a:solidFill>
                <a:schemeClr val="bg1"/>
              </a:solidFill>
            </a:rPr>
            <a:t> Labels </a:t>
          </a:r>
        </a:p>
        <a:p>
          <a:r>
            <a:rPr lang="en-US" sz="1400">
              <a:solidFill>
                <a:schemeClr val="bg1"/>
              </a:solidFill>
            </a:rPr>
            <a:t>(Human Augmented Task w/ </a:t>
          </a:r>
          <a:r>
            <a:rPr lang="en-US" sz="1400" err="1">
              <a:solidFill>
                <a:schemeClr val="bg1"/>
              </a:solidFill>
            </a:rPr>
            <a:t>GrabCut</a:t>
          </a:r>
          <a:r>
            <a:rPr lang="en-US" sz="1400">
              <a:solidFill>
                <a:schemeClr val="bg1"/>
              </a:solidFill>
            </a:rPr>
            <a:t>)</a:t>
          </a:r>
        </a:p>
      </dgm:t>
    </dgm:pt>
    <dgm:pt modelId="{F5824539-3B30-4E4D-9BA1-8944BE726C71}" type="parTrans" cxnId="{22BE64F4-282A-4372-871B-2D45CB0117C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C0C7C79-B60A-4BDA-9486-42FABB67FC32}" type="sibTrans" cxnId="{22BE64F4-282A-4372-871B-2D45CB0117C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634C378-22BE-4EB9-B619-EB6E9233D108}">
      <dgm:prSet custT="1"/>
      <dgm:spPr/>
      <dgm:t>
        <a:bodyPr/>
        <a:lstStyle/>
        <a:p>
          <a:r>
            <a:rPr lang="en-US" sz="1400" dirty="0">
              <a:solidFill>
                <a:schemeClr val="bg1"/>
              </a:solidFill>
            </a:rPr>
            <a:t>Automatic Segmentation</a:t>
          </a:r>
        </a:p>
        <a:p>
          <a:r>
            <a:rPr lang="en-US" sz="1600" dirty="0">
              <a:solidFill>
                <a:schemeClr val="bg1"/>
              </a:solidFill>
            </a:rPr>
            <a:t>Train/Test</a:t>
          </a:r>
        </a:p>
      </dgm:t>
    </dgm:pt>
    <dgm:pt modelId="{378F9ADD-C93D-4FDC-A91E-38124370DE36}" type="parTrans" cxnId="{B85DA187-FCA6-4536-9997-BA9A0B23BB6C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BF269F8-DAD3-4274-B025-FD1074977B2C}" type="sibTrans" cxnId="{B85DA187-FCA6-4536-9997-BA9A0B23BB6C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345ACD6-9B56-4ED1-A20F-4E79101ED74F}">
      <dgm:prSet custT="1"/>
      <dgm:spPr/>
      <dgm:t>
        <a:bodyPr/>
        <a:lstStyle/>
        <a:p>
          <a:r>
            <a:rPr lang="en-US" sz="1600" dirty="0">
              <a:solidFill>
                <a:schemeClr val="bg1"/>
              </a:solidFill>
            </a:rPr>
            <a:t>Image Similarity (Euclidean distance)</a:t>
          </a:r>
        </a:p>
      </dgm:t>
    </dgm:pt>
    <dgm:pt modelId="{163CA143-699E-4AD6-BD39-F4448B0A707C}" type="parTrans" cxnId="{89F042B8-8D6A-488C-A26E-A36249ACC6D8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61ABB7AD-C8F6-4387-AD61-E35A2BF2CD19}" type="sibTrans" cxnId="{89F042B8-8D6A-488C-A26E-A36249ACC6D8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27FECB0A-88B7-414C-8BC5-7FEBBBF220D4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Generate Snapshot Samples </a:t>
          </a:r>
        </a:p>
        <a:p>
          <a:r>
            <a:rPr lang="en-US" sz="1600">
              <a:solidFill>
                <a:schemeClr val="bg1"/>
              </a:solidFill>
            </a:rPr>
            <a:t>(Human Task)</a:t>
          </a:r>
        </a:p>
      </dgm:t>
    </dgm:pt>
    <dgm:pt modelId="{FACA4BC3-9727-429E-BAE1-1B48FC5ED90D}" type="parTrans" cxnId="{E4D3D341-AD41-4C3D-ADF2-02D5A66FD903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FD99F30-AF7F-410F-80DA-F13173A6A059}" type="sibTrans" cxnId="{E4D3D341-AD41-4C3D-ADF2-02D5A66FD903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BB41ADC4-0D72-4F9E-BBC0-4D4F50D019CE}">
      <dgm:prSet custT="1"/>
      <dgm:spPr/>
      <dgm:t>
        <a:bodyPr/>
        <a:lstStyle/>
        <a:p>
          <a:r>
            <a:rPr lang="en-US" sz="1600" dirty="0">
              <a:solidFill>
                <a:schemeClr val="bg1"/>
              </a:solidFill>
            </a:rPr>
            <a:t>Feature Extraction</a:t>
          </a:r>
        </a:p>
        <a:p>
          <a:r>
            <a:rPr lang="en-US" sz="1600" dirty="0">
              <a:solidFill>
                <a:schemeClr val="bg1"/>
              </a:solidFill>
            </a:rPr>
            <a:t>CV/CNNs</a:t>
          </a:r>
        </a:p>
      </dgm:t>
    </dgm:pt>
    <dgm:pt modelId="{72B6B7BB-2F50-4E8D-8A39-CB873F831B00}" type="parTrans" cxnId="{32F61652-3094-4BF4-AEE1-238909EDFFC3}">
      <dgm:prSet/>
      <dgm:spPr/>
    </dgm:pt>
    <dgm:pt modelId="{F5AB222A-A358-433B-B239-3FFF78B8738C}" type="sibTrans" cxnId="{32F61652-3094-4BF4-AEE1-238909EDFFC3}">
      <dgm:prSet/>
      <dgm:spPr/>
    </dgm:pt>
    <dgm:pt modelId="{40E0EA89-F552-4FF1-8D60-DDE83ED2C301}" type="pres">
      <dgm:prSet presAssocID="{69D6D904-198D-40AE-9ACB-E6DE59B47930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B9E909D7-9E41-452A-A792-8AE13D3D9608}" type="pres">
      <dgm:prSet presAssocID="{0345ACD6-9B56-4ED1-A20F-4E79101ED74F}" presName="Accent6" presStyleCnt="0"/>
      <dgm:spPr/>
    </dgm:pt>
    <dgm:pt modelId="{BD599549-C192-4630-8506-17CE7BE3F597}" type="pres">
      <dgm:prSet presAssocID="{0345ACD6-9B56-4ED1-A20F-4E79101ED74F}" presName="Accent" presStyleLbl="node1" presStyleIdx="0" presStyleCnt="6"/>
      <dgm:spPr/>
    </dgm:pt>
    <dgm:pt modelId="{7DE109B6-88AA-4FD0-8294-32D533EA08D9}" type="pres">
      <dgm:prSet presAssocID="{0345ACD6-9B56-4ED1-A20F-4E79101ED74F}" presName="ParentBackground6" presStyleCnt="0"/>
      <dgm:spPr/>
    </dgm:pt>
    <dgm:pt modelId="{051004D3-4CA1-4785-BA9C-7EBD983106A4}" type="pres">
      <dgm:prSet presAssocID="{0345ACD6-9B56-4ED1-A20F-4E79101ED74F}" presName="ParentBackground" presStyleLbl="fgAcc1" presStyleIdx="0" presStyleCnt="6"/>
      <dgm:spPr/>
    </dgm:pt>
    <dgm:pt modelId="{47313F95-E38E-4CB6-AB5D-5878A214D481}" type="pres">
      <dgm:prSet presAssocID="{0345ACD6-9B56-4ED1-A20F-4E79101ED74F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8304524-BD31-4623-8E38-A181AB01C457}" type="pres">
      <dgm:prSet presAssocID="{BB41ADC4-0D72-4F9E-BBC0-4D4F50D019CE}" presName="Accent5" presStyleCnt="0"/>
      <dgm:spPr/>
    </dgm:pt>
    <dgm:pt modelId="{AD33FC73-092D-47F6-ADBB-380F26AAE7FC}" type="pres">
      <dgm:prSet presAssocID="{BB41ADC4-0D72-4F9E-BBC0-4D4F50D019CE}" presName="Accent" presStyleLbl="node1" presStyleIdx="1" presStyleCnt="6"/>
      <dgm:spPr/>
    </dgm:pt>
    <dgm:pt modelId="{C7BBA58C-7BA7-4FC3-8A1C-855F4DDA1720}" type="pres">
      <dgm:prSet presAssocID="{BB41ADC4-0D72-4F9E-BBC0-4D4F50D019CE}" presName="ParentBackground5" presStyleCnt="0"/>
      <dgm:spPr/>
    </dgm:pt>
    <dgm:pt modelId="{425B6DBA-8383-45EA-94A2-8D54F2750B0A}" type="pres">
      <dgm:prSet presAssocID="{BB41ADC4-0D72-4F9E-BBC0-4D4F50D019CE}" presName="ParentBackground" presStyleLbl="fgAcc1" presStyleIdx="1" presStyleCnt="6"/>
      <dgm:spPr/>
    </dgm:pt>
    <dgm:pt modelId="{2FD0F35B-011F-461B-B85F-EB0F0B106860}" type="pres">
      <dgm:prSet presAssocID="{BB41ADC4-0D72-4F9E-BBC0-4D4F50D019CE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69317FAB-6A4B-454E-8854-30F3F0FE81D7}" type="pres">
      <dgm:prSet presAssocID="{D634C378-22BE-4EB9-B619-EB6E9233D108}" presName="Accent4" presStyleCnt="0"/>
      <dgm:spPr/>
    </dgm:pt>
    <dgm:pt modelId="{EAA28DBD-A967-4263-B68E-423A11511D65}" type="pres">
      <dgm:prSet presAssocID="{D634C378-22BE-4EB9-B619-EB6E9233D108}" presName="Accent" presStyleLbl="node1" presStyleIdx="2" presStyleCnt="6"/>
      <dgm:spPr/>
    </dgm:pt>
    <dgm:pt modelId="{2F137A84-BDB1-4247-9D60-C994ED05297A}" type="pres">
      <dgm:prSet presAssocID="{D634C378-22BE-4EB9-B619-EB6E9233D108}" presName="ParentBackground4" presStyleCnt="0"/>
      <dgm:spPr/>
    </dgm:pt>
    <dgm:pt modelId="{4C59C4FF-8539-469C-814F-B25619F385FA}" type="pres">
      <dgm:prSet presAssocID="{D634C378-22BE-4EB9-B619-EB6E9233D108}" presName="ParentBackground" presStyleLbl="fgAcc1" presStyleIdx="2" presStyleCnt="6"/>
      <dgm:spPr/>
    </dgm:pt>
    <dgm:pt modelId="{43E4642F-5EF1-4A4D-8D5F-8CE7BD28BE35}" type="pres">
      <dgm:prSet presAssocID="{D634C378-22BE-4EB9-B619-EB6E9233D108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F1622BA-1A49-4117-A892-A6F0E619EE0C}" type="pres">
      <dgm:prSet presAssocID="{4EF8FEE2-C083-4C5E-9BAC-95C0B7D2F9E7}" presName="Accent3" presStyleCnt="0"/>
      <dgm:spPr/>
    </dgm:pt>
    <dgm:pt modelId="{555414B3-B7D1-43FB-AEFB-92A81D6D8640}" type="pres">
      <dgm:prSet presAssocID="{4EF8FEE2-C083-4C5E-9BAC-95C0B7D2F9E7}" presName="Accent" presStyleLbl="node1" presStyleIdx="3" presStyleCnt="6"/>
      <dgm:spPr/>
    </dgm:pt>
    <dgm:pt modelId="{B493F937-810C-4F6C-8AF0-81F403B69EA7}" type="pres">
      <dgm:prSet presAssocID="{4EF8FEE2-C083-4C5E-9BAC-95C0B7D2F9E7}" presName="ParentBackground3" presStyleCnt="0"/>
      <dgm:spPr/>
    </dgm:pt>
    <dgm:pt modelId="{60B30166-1063-41DB-86CD-354C451DA2C4}" type="pres">
      <dgm:prSet presAssocID="{4EF8FEE2-C083-4C5E-9BAC-95C0B7D2F9E7}" presName="ParentBackground" presStyleLbl="fgAcc1" presStyleIdx="3" presStyleCnt="6"/>
      <dgm:spPr/>
    </dgm:pt>
    <dgm:pt modelId="{695D0E25-131B-49F9-BAB6-25DE2E4B5088}" type="pres">
      <dgm:prSet presAssocID="{4EF8FEE2-C083-4C5E-9BAC-95C0B7D2F9E7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84B9A9DA-A3B8-4A33-A295-D1DF96BE32D2}" type="pres">
      <dgm:prSet presAssocID="{27FECB0A-88B7-414C-8BC5-7FEBBBF220D4}" presName="Accent2" presStyleCnt="0"/>
      <dgm:spPr/>
    </dgm:pt>
    <dgm:pt modelId="{3A362182-C807-47D1-8920-0076E48642DA}" type="pres">
      <dgm:prSet presAssocID="{27FECB0A-88B7-414C-8BC5-7FEBBBF220D4}" presName="Accent" presStyleLbl="node1" presStyleIdx="4" presStyleCnt="6"/>
      <dgm:spPr/>
    </dgm:pt>
    <dgm:pt modelId="{5BE99F2C-FCF6-4E34-8847-2834882DF470}" type="pres">
      <dgm:prSet presAssocID="{27FECB0A-88B7-414C-8BC5-7FEBBBF220D4}" presName="ParentBackground2" presStyleCnt="0"/>
      <dgm:spPr/>
    </dgm:pt>
    <dgm:pt modelId="{91CB9BB5-6081-4378-9CA6-0114499DBE58}" type="pres">
      <dgm:prSet presAssocID="{27FECB0A-88B7-414C-8BC5-7FEBBBF220D4}" presName="ParentBackground" presStyleLbl="fgAcc1" presStyleIdx="4" presStyleCnt="6"/>
      <dgm:spPr/>
    </dgm:pt>
    <dgm:pt modelId="{8488ED59-C309-431E-825E-7B6E04A0B0D3}" type="pres">
      <dgm:prSet presAssocID="{27FECB0A-88B7-414C-8BC5-7FEBBBF220D4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3D70AC1-BA19-4F1F-A0F1-B1CD34329A1D}" type="pres">
      <dgm:prSet presAssocID="{8FC3E875-05F5-429F-9F51-2F722DD9350E}" presName="Accent1" presStyleCnt="0"/>
      <dgm:spPr/>
    </dgm:pt>
    <dgm:pt modelId="{B3E1D4F4-56E3-4EAC-8B00-C0868DCC79A9}" type="pres">
      <dgm:prSet presAssocID="{8FC3E875-05F5-429F-9F51-2F722DD9350E}" presName="Accent" presStyleLbl="node1" presStyleIdx="5" presStyleCnt="6"/>
      <dgm:spPr/>
    </dgm:pt>
    <dgm:pt modelId="{4ACD01AD-98E8-4E13-AB48-F7011303BBD6}" type="pres">
      <dgm:prSet presAssocID="{8FC3E875-05F5-429F-9F51-2F722DD9350E}" presName="ParentBackground1" presStyleCnt="0"/>
      <dgm:spPr/>
    </dgm:pt>
    <dgm:pt modelId="{1127C8F9-696F-4649-A68B-5F8E083C633E}" type="pres">
      <dgm:prSet presAssocID="{8FC3E875-05F5-429F-9F51-2F722DD9350E}" presName="ParentBackground" presStyleLbl="fgAcc1" presStyleIdx="5" presStyleCnt="6"/>
      <dgm:spPr/>
    </dgm:pt>
    <dgm:pt modelId="{241879FE-C027-4E60-B880-8CAB0F6688AB}" type="pres">
      <dgm:prSet presAssocID="{8FC3E875-05F5-429F-9F51-2F722DD9350E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E59B1A06-E532-41ED-9C1A-CBEAED85CA9C}" type="presOf" srcId="{8FC3E875-05F5-429F-9F51-2F722DD9350E}" destId="{1127C8F9-696F-4649-A68B-5F8E083C633E}" srcOrd="0" destOrd="0" presId="urn:microsoft.com/office/officeart/2011/layout/CircleProcess"/>
    <dgm:cxn modelId="{86748D21-2725-492D-BBD9-29E9BD7E3BEC}" type="presOf" srcId="{BB41ADC4-0D72-4F9E-BBC0-4D4F50D019CE}" destId="{425B6DBA-8383-45EA-94A2-8D54F2750B0A}" srcOrd="0" destOrd="0" presId="urn:microsoft.com/office/officeart/2011/layout/CircleProcess"/>
    <dgm:cxn modelId="{B6860132-74D7-4D8B-91CE-B6128F416E26}" type="presOf" srcId="{D634C378-22BE-4EB9-B619-EB6E9233D108}" destId="{43E4642F-5EF1-4A4D-8D5F-8CE7BD28BE35}" srcOrd="1" destOrd="0" presId="urn:microsoft.com/office/officeart/2011/layout/CircleProcess"/>
    <dgm:cxn modelId="{8EDC865D-D90F-4A1C-8E7C-8C148BDB24AF}" type="presOf" srcId="{D634C378-22BE-4EB9-B619-EB6E9233D108}" destId="{4C59C4FF-8539-469C-814F-B25619F385FA}" srcOrd="0" destOrd="0" presId="urn:microsoft.com/office/officeart/2011/layout/CircleProcess"/>
    <dgm:cxn modelId="{E4D3D341-AD41-4C3D-ADF2-02D5A66FD903}" srcId="{69D6D904-198D-40AE-9ACB-E6DE59B47930}" destId="{27FECB0A-88B7-414C-8BC5-7FEBBBF220D4}" srcOrd="1" destOrd="0" parTransId="{FACA4BC3-9727-429E-BAE1-1B48FC5ED90D}" sibTransId="{AFD99F30-AF7F-410F-80DA-F13173A6A059}"/>
    <dgm:cxn modelId="{5098CF6A-BBF6-4582-8C47-7E326DCD8605}" type="presOf" srcId="{0345ACD6-9B56-4ED1-A20F-4E79101ED74F}" destId="{47313F95-E38E-4CB6-AB5D-5878A214D481}" srcOrd="1" destOrd="0" presId="urn:microsoft.com/office/officeart/2011/layout/CircleProcess"/>
    <dgm:cxn modelId="{0C2DEC4C-4211-41CF-A061-EBB9789B5DAB}" type="presOf" srcId="{27FECB0A-88B7-414C-8BC5-7FEBBBF220D4}" destId="{8488ED59-C309-431E-825E-7B6E04A0B0D3}" srcOrd="1" destOrd="0" presId="urn:microsoft.com/office/officeart/2011/layout/CircleProcess"/>
    <dgm:cxn modelId="{32F61652-3094-4BF4-AEE1-238909EDFFC3}" srcId="{69D6D904-198D-40AE-9ACB-E6DE59B47930}" destId="{BB41ADC4-0D72-4F9E-BBC0-4D4F50D019CE}" srcOrd="4" destOrd="0" parTransId="{72B6B7BB-2F50-4E8D-8A39-CB873F831B00}" sibTransId="{F5AB222A-A358-433B-B239-3FFF78B8738C}"/>
    <dgm:cxn modelId="{8FB12474-D412-4DAF-AA13-1FF3340CDD34}" type="presOf" srcId="{BB41ADC4-0D72-4F9E-BBC0-4D4F50D019CE}" destId="{2FD0F35B-011F-461B-B85F-EB0F0B106860}" srcOrd="1" destOrd="0" presId="urn:microsoft.com/office/officeart/2011/layout/CircleProcess"/>
    <dgm:cxn modelId="{F38EC574-744C-4BB1-9785-EB01F64DBDD0}" type="presOf" srcId="{8FC3E875-05F5-429F-9F51-2F722DD9350E}" destId="{241879FE-C027-4E60-B880-8CAB0F6688AB}" srcOrd="1" destOrd="0" presId="urn:microsoft.com/office/officeart/2011/layout/CircleProcess"/>
    <dgm:cxn modelId="{B85DA187-FCA6-4536-9997-BA9A0B23BB6C}" srcId="{69D6D904-198D-40AE-9ACB-E6DE59B47930}" destId="{D634C378-22BE-4EB9-B619-EB6E9233D108}" srcOrd="3" destOrd="0" parTransId="{378F9ADD-C93D-4FDC-A91E-38124370DE36}" sibTransId="{0BF269F8-DAD3-4274-B025-FD1074977B2C}"/>
    <dgm:cxn modelId="{89F042B8-8D6A-488C-A26E-A36249ACC6D8}" srcId="{69D6D904-198D-40AE-9ACB-E6DE59B47930}" destId="{0345ACD6-9B56-4ED1-A20F-4E79101ED74F}" srcOrd="5" destOrd="0" parTransId="{163CA143-699E-4AD6-BD39-F4448B0A707C}" sibTransId="{61ABB7AD-C8F6-4387-AD61-E35A2BF2CD19}"/>
    <dgm:cxn modelId="{72B78DBB-47B0-47F6-99DA-1E0AB05ABB5C}" type="presOf" srcId="{69D6D904-198D-40AE-9ACB-E6DE59B47930}" destId="{40E0EA89-F552-4FF1-8D60-DDE83ED2C301}" srcOrd="0" destOrd="0" presId="urn:microsoft.com/office/officeart/2011/layout/CircleProcess"/>
    <dgm:cxn modelId="{F9D134CA-9782-4794-B68C-4CDB71C5E2EB}" type="presOf" srcId="{4EF8FEE2-C083-4C5E-9BAC-95C0B7D2F9E7}" destId="{695D0E25-131B-49F9-BAB6-25DE2E4B5088}" srcOrd="1" destOrd="0" presId="urn:microsoft.com/office/officeart/2011/layout/CircleProcess"/>
    <dgm:cxn modelId="{FF5C41D6-27A4-4782-9364-5EF748893A07}" type="presOf" srcId="{0345ACD6-9B56-4ED1-A20F-4E79101ED74F}" destId="{051004D3-4CA1-4785-BA9C-7EBD983106A4}" srcOrd="0" destOrd="0" presId="urn:microsoft.com/office/officeart/2011/layout/CircleProcess"/>
    <dgm:cxn modelId="{A74C0EDE-4519-453A-A3FB-26938F17FB4A}" type="presOf" srcId="{4EF8FEE2-C083-4C5E-9BAC-95C0B7D2F9E7}" destId="{60B30166-1063-41DB-86CD-354C451DA2C4}" srcOrd="0" destOrd="0" presId="urn:microsoft.com/office/officeart/2011/layout/CircleProcess"/>
    <dgm:cxn modelId="{C8EE32E8-7357-435A-B564-00BC4A2A0E5E}" type="presOf" srcId="{27FECB0A-88B7-414C-8BC5-7FEBBBF220D4}" destId="{91CB9BB5-6081-4378-9CA6-0114499DBE58}" srcOrd="0" destOrd="0" presId="urn:microsoft.com/office/officeart/2011/layout/CircleProcess"/>
    <dgm:cxn modelId="{06C849F0-91DE-431C-AB5D-FFD5D5587909}" srcId="{69D6D904-198D-40AE-9ACB-E6DE59B47930}" destId="{8FC3E875-05F5-429F-9F51-2F722DD9350E}" srcOrd="0" destOrd="0" parTransId="{D907885D-AB29-472E-B880-C74C8245F921}" sibTransId="{0483FF1F-4A8D-44DB-BD82-9126B840A33A}"/>
    <dgm:cxn modelId="{22BE64F4-282A-4372-871B-2D45CB0117C5}" srcId="{69D6D904-198D-40AE-9ACB-E6DE59B47930}" destId="{4EF8FEE2-C083-4C5E-9BAC-95C0B7D2F9E7}" srcOrd="2" destOrd="0" parTransId="{F5824539-3B30-4E4D-9BA1-8944BE726C71}" sibTransId="{DC0C7C79-B60A-4BDA-9486-42FABB67FC32}"/>
    <dgm:cxn modelId="{2C835079-2228-41AC-82C9-7ED4286DE2F0}" type="presParOf" srcId="{40E0EA89-F552-4FF1-8D60-DDE83ED2C301}" destId="{B9E909D7-9E41-452A-A792-8AE13D3D9608}" srcOrd="0" destOrd="0" presId="urn:microsoft.com/office/officeart/2011/layout/CircleProcess"/>
    <dgm:cxn modelId="{2EDF2F68-5722-43A7-93C6-ADBE73B91047}" type="presParOf" srcId="{B9E909D7-9E41-452A-A792-8AE13D3D9608}" destId="{BD599549-C192-4630-8506-17CE7BE3F597}" srcOrd="0" destOrd="0" presId="urn:microsoft.com/office/officeart/2011/layout/CircleProcess"/>
    <dgm:cxn modelId="{6290C62D-0E84-4B25-9BFD-5172FD05C210}" type="presParOf" srcId="{40E0EA89-F552-4FF1-8D60-DDE83ED2C301}" destId="{7DE109B6-88AA-4FD0-8294-32D533EA08D9}" srcOrd="1" destOrd="0" presId="urn:microsoft.com/office/officeart/2011/layout/CircleProcess"/>
    <dgm:cxn modelId="{EEB60DB6-1E1D-4EF8-9DCD-413B80CFB919}" type="presParOf" srcId="{7DE109B6-88AA-4FD0-8294-32D533EA08D9}" destId="{051004D3-4CA1-4785-BA9C-7EBD983106A4}" srcOrd="0" destOrd="0" presId="urn:microsoft.com/office/officeart/2011/layout/CircleProcess"/>
    <dgm:cxn modelId="{A8481E35-147D-4C25-A6F7-70391D194A80}" type="presParOf" srcId="{40E0EA89-F552-4FF1-8D60-DDE83ED2C301}" destId="{47313F95-E38E-4CB6-AB5D-5878A214D481}" srcOrd="2" destOrd="0" presId="urn:microsoft.com/office/officeart/2011/layout/CircleProcess"/>
    <dgm:cxn modelId="{897BE828-D375-4ED5-A10D-A51376FF6848}" type="presParOf" srcId="{40E0EA89-F552-4FF1-8D60-DDE83ED2C301}" destId="{18304524-BD31-4623-8E38-A181AB01C457}" srcOrd="3" destOrd="0" presId="urn:microsoft.com/office/officeart/2011/layout/CircleProcess"/>
    <dgm:cxn modelId="{533963D1-0674-4AC8-AA3D-FE8945FE70FE}" type="presParOf" srcId="{18304524-BD31-4623-8E38-A181AB01C457}" destId="{AD33FC73-092D-47F6-ADBB-380F26AAE7FC}" srcOrd="0" destOrd="0" presId="urn:microsoft.com/office/officeart/2011/layout/CircleProcess"/>
    <dgm:cxn modelId="{73274C29-B698-4E89-ADFA-30C07A502181}" type="presParOf" srcId="{40E0EA89-F552-4FF1-8D60-DDE83ED2C301}" destId="{C7BBA58C-7BA7-4FC3-8A1C-855F4DDA1720}" srcOrd="4" destOrd="0" presId="urn:microsoft.com/office/officeart/2011/layout/CircleProcess"/>
    <dgm:cxn modelId="{5977DEEB-8627-4FDD-B6C5-B74900B91675}" type="presParOf" srcId="{C7BBA58C-7BA7-4FC3-8A1C-855F4DDA1720}" destId="{425B6DBA-8383-45EA-94A2-8D54F2750B0A}" srcOrd="0" destOrd="0" presId="urn:microsoft.com/office/officeart/2011/layout/CircleProcess"/>
    <dgm:cxn modelId="{19150EB1-7CF5-43D1-94F0-6E55B9F5DD22}" type="presParOf" srcId="{40E0EA89-F552-4FF1-8D60-DDE83ED2C301}" destId="{2FD0F35B-011F-461B-B85F-EB0F0B106860}" srcOrd="5" destOrd="0" presId="urn:microsoft.com/office/officeart/2011/layout/CircleProcess"/>
    <dgm:cxn modelId="{6AFDE0FE-677D-4A46-B395-869D4D36A76B}" type="presParOf" srcId="{40E0EA89-F552-4FF1-8D60-DDE83ED2C301}" destId="{69317FAB-6A4B-454E-8854-30F3F0FE81D7}" srcOrd="6" destOrd="0" presId="urn:microsoft.com/office/officeart/2011/layout/CircleProcess"/>
    <dgm:cxn modelId="{DC4DD5DD-AE27-464B-A1AD-0DAF8E4C7001}" type="presParOf" srcId="{69317FAB-6A4B-454E-8854-30F3F0FE81D7}" destId="{EAA28DBD-A967-4263-B68E-423A11511D65}" srcOrd="0" destOrd="0" presId="urn:microsoft.com/office/officeart/2011/layout/CircleProcess"/>
    <dgm:cxn modelId="{A2A4ACC6-4914-448F-A79C-66DD6969A8BA}" type="presParOf" srcId="{40E0EA89-F552-4FF1-8D60-DDE83ED2C301}" destId="{2F137A84-BDB1-4247-9D60-C994ED05297A}" srcOrd="7" destOrd="0" presId="urn:microsoft.com/office/officeart/2011/layout/CircleProcess"/>
    <dgm:cxn modelId="{3759A06E-C5E0-47C6-B0CD-D09D0E17B193}" type="presParOf" srcId="{2F137A84-BDB1-4247-9D60-C994ED05297A}" destId="{4C59C4FF-8539-469C-814F-B25619F385FA}" srcOrd="0" destOrd="0" presId="urn:microsoft.com/office/officeart/2011/layout/CircleProcess"/>
    <dgm:cxn modelId="{FFC8A090-BD99-4164-870B-10CBE00119BD}" type="presParOf" srcId="{40E0EA89-F552-4FF1-8D60-DDE83ED2C301}" destId="{43E4642F-5EF1-4A4D-8D5F-8CE7BD28BE35}" srcOrd="8" destOrd="0" presId="urn:microsoft.com/office/officeart/2011/layout/CircleProcess"/>
    <dgm:cxn modelId="{5A499D6B-499D-44A0-B95B-42C0F909577A}" type="presParOf" srcId="{40E0EA89-F552-4FF1-8D60-DDE83ED2C301}" destId="{4F1622BA-1A49-4117-A892-A6F0E619EE0C}" srcOrd="9" destOrd="0" presId="urn:microsoft.com/office/officeart/2011/layout/CircleProcess"/>
    <dgm:cxn modelId="{A6FC486E-C088-4BFC-AFE4-6E8FE5E5FC5B}" type="presParOf" srcId="{4F1622BA-1A49-4117-A892-A6F0E619EE0C}" destId="{555414B3-B7D1-43FB-AEFB-92A81D6D8640}" srcOrd="0" destOrd="0" presId="urn:microsoft.com/office/officeart/2011/layout/CircleProcess"/>
    <dgm:cxn modelId="{48E2257E-E7AD-47EE-84F4-A8D932C3DBFF}" type="presParOf" srcId="{40E0EA89-F552-4FF1-8D60-DDE83ED2C301}" destId="{B493F937-810C-4F6C-8AF0-81F403B69EA7}" srcOrd="10" destOrd="0" presId="urn:microsoft.com/office/officeart/2011/layout/CircleProcess"/>
    <dgm:cxn modelId="{0A967D98-97FD-4E26-BFF7-1AF1B4A19123}" type="presParOf" srcId="{B493F937-810C-4F6C-8AF0-81F403B69EA7}" destId="{60B30166-1063-41DB-86CD-354C451DA2C4}" srcOrd="0" destOrd="0" presId="urn:microsoft.com/office/officeart/2011/layout/CircleProcess"/>
    <dgm:cxn modelId="{F3914467-334B-4DCD-AF83-CD65B93D916F}" type="presParOf" srcId="{40E0EA89-F552-4FF1-8D60-DDE83ED2C301}" destId="{695D0E25-131B-49F9-BAB6-25DE2E4B5088}" srcOrd="11" destOrd="0" presId="urn:microsoft.com/office/officeart/2011/layout/CircleProcess"/>
    <dgm:cxn modelId="{4459008F-6A1C-40C9-B674-71E4EF051E19}" type="presParOf" srcId="{40E0EA89-F552-4FF1-8D60-DDE83ED2C301}" destId="{84B9A9DA-A3B8-4A33-A295-D1DF96BE32D2}" srcOrd="12" destOrd="0" presId="urn:microsoft.com/office/officeart/2011/layout/CircleProcess"/>
    <dgm:cxn modelId="{74298837-9727-470E-BE76-EC6D322F9809}" type="presParOf" srcId="{84B9A9DA-A3B8-4A33-A295-D1DF96BE32D2}" destId="{3A362182-C807-47D1-8920-0076E48642DA}" srcOrd="0" destOrd="0" presId="urn:microsoft.com/office/officeart/2011/layout/CircleProcess"/>
    <dgm:cxn modelId="{5E00A02C-7AD3-4AF4-A179-467E4F2C3111}" type="presParOf" srcId="{40E0EA89-F552-4FF1-8D60-DDE83ED2C301}" destId="{5BE99F2C-FCF6-4E34-8847-2834882DF470}" srcOrd="13" destOrd="0" presId="urn:microsoft.com/office/officeart/2011/layout/CircleProcess"/>
    <dgm:cxn modelId="{79A6CCC7-4B6A-4D1D-AA8B-492585B3FC19}" type="presParOf" srcId="{5BE99F2C-FCF6-4E34-8847-2834882DF470}" destId="{91CB9BB5-6081-4378-9CA6-0114499DBE58}" srcOrd="0" destOrd="0" presId="urn:microsoft.com/office/officeart/2011/layout/CircleProcess"/>
    <dgm:cxn modelId="{42F58354-6E66-43E5-AFC9-9BCB88DFB845}" type="presParOf" srcId="{40E0EA89-F552-4FF1-8D60-DDE83ED2C301}" destId="{8488ED59-C309-431E-825E-7B6E04A0B0D3}" srcOrd="14" destOrd="0" presId="urn:microsoft.com/office/officeart/2011/layout/CircleProcess"/>
    <dgm:cxn modelId="{746D6AE7-DAFB-4C03-A063-2A0B8DC5D9E8}" type="presParOf" srcId="{40E0EA89-F552-4FF1-8D60-DDE83ED2C301}" destId="{43D70AC1-BA19-4F1F-A0F1-B1CD34329A1D}" srcOrd="15" destOrd="0" presId="urn:microsoft.com/office/officeart/2011/layout/CircleProcess"/>
    <dgm:cxn modelId="{AE0DE2F3-3DA5-435F-A53C-A56B1E4152BD}" type="presParOf" srcId="{43D70AC1-BA19-4F1F-A0F1-B1CD34329A1D}" destId="{B3E1D4F4-56E3-4EAC-8B00-C0868DCC79A9}" srcOrd="0" destOrd="0" presId="urn:microsoft.com/office/officeart/2011/layout/CircleProcess"/>
    <dgm:cxn modelId="{8B640CBB-BFA4-4E4D-8861-116E2064B147}" type="presParOf" srcId="{40E0EA89-F552-4FF1-8D60-DDE83ED2C301}" destId="{4ACD01AD-98E8-4E13-AB48-F7011303BBD6}" srcOrd="16" destOrd="0" presId="urn:microsoft.com/office/officeart/2011/layout/CircleProcess"/>
    <dgm:cxn modelId="{24E71F60-F903-4C98-8DED-6C96DB0C57AC}" type="presParOf" srcId="{4ACD01AD-98E8-4E13-AB48-F7011303BBD6}" destId="{1127C8F9-696F-4649-A68B-5F8E083C633E}" srcOrd="0" destOrd="0" presId="urn:microsoft.com/office/officeart/2011/layout/CircleProcess"/>
    <dgm:cxn modelId="{FB3AC494-43F2-4AE3-AF23-44AF9C3CFC9A}" type="presParOf" srcId="{40E0EA89-F552-4FF1-8D60-DDE83ED2C301}" destId="{241879FE-C027-4E60-B880-8CAB0F6688AB}" srcOrd="17" destOrd="0" presId="urn:microsoft.com/office/officeart/2011/layout/Circle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D6D904-198D-40AE-9ACB-E6DE59B47930}" type="doc">
      <dgm:prSet loTypeId="urn:microsoft.com/office/officeart/2011/layout/Circle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FC3E875-05F5-429F-9F51-2F722DD9350E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Select Catalogue of Apparel</a:t>
          </a:r>
        </a:p>
      </dgm:t>
    </dgm:pt>
    <dgm:pt modelId="{D907885D-AB29-472E-B880-C74C8245F921}" type="parTrans" cxnId="{06C849F0-91DE-431C-AB5D-FFD5D5587909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483FF1F-4A8D-44DB-BD82-9126B840A33A}" type="sibTrans" cxnId="{06C849F0-91DE-431C-AB5D-FFD5D5587909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EF8FEE2-C083-4C5E-9BAC-95C0B7D2F9E7}">
      <dgm:prSet custT="1"/>
      <dgm:spPr/>
      <dgm:t>
        <a:bodyPr/>
        <a:lstStyle/>
        <a:p>
          <a:r>
            <a:rPr lang="en-US" sz="1600" dirty="0">
              <a:solidFill>
                <a:schemeClr val="bg1"/>
              </a:solidFill>
            </a:rPr>
            <a:t>Generate </a:t>
          </a:r>
          <a:r>
            <a:rPr lang="en-US" sz="1200" dirty="0">
              <a:solidFill>
                <a:schemeClr val="bg1"/>
              </a:solidFill>
            </a:rPr>
            <a:t>Segmentation</a:t>
          </a:r>
          <a:r>
            <a:rPr lang="en-US" sz="1600" dirty="0">
              <a:solidFill>
                <a:schemeClr val="bg1"/>
              </a:solidFill>
            </a:rPr>
            <a:t> Labels </a:t>
          </a:r>
        </a:p>
        <a:p>
          <a:r>
            <a:rPr lang="en-US" sz="1400" dirty="0">
              <a:solidFill>
                <a:schemeClr val="bg1"/>
              </a:solidFill>
            </a:rPr>
            <a:t>(Human Augmented Task w/ </a:t>
          </a:r>
          <a:r>
            <a:rPr lang="en-US" sz="1400" dirty="0" err="1">
              <a:solidFill>
                <a:schemeClr val="bg1"/>
              </a:solidFill>
            </a:rPr>
            <a:t>GrabCut</a:t>
          </a:r>
          <a:r>
            <a:rPr lang="en-US" sz="1400" dirty="0">
              <a:solidFill>
                <a:schemeClr val="bg1"/>
              </a:solidFill>
            </a:rPr>
            <a:t>)</a:t>
          </a:r>
        </a:p>
      </dgm:t>
    </dgm:pt>
    <dgm:pt modelId="{F5824539-3B30-4E4D-9BA1-8944BE726C71}" type="parTrans" cxnId="{22BE64F4-282A-4372-871B-2D45CB0117C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C0C7C79-B60A-4BDA-9486-42FABB67FC32}" type="sibTrans" cxnId="{22BE64F4-282A-4372-871B-2D45CB0117C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634C378-22BE-4EB9-B619-EB6E9233D108}">
      <dgm:prSet custT="1"/>
      <dgm:spPr/>
      <dgm:t>
        <a:bodyPr/>
        <a:lstStyle/>
        <a:p>
          <a:r>
            <a:rPr lang="en-US" sz="1400">
              <a:solidFill>
                <a:schemeClr val="bg1"/>
              </a:solidFill>
            </a:rPr>
            <a:t>Automatic Segmentation</a:t>
          </a:r>
        </a:p>
        <a:p>
          <a:r>
            <a:rPr lang="en-US" sz="1600">
              <a:solidFill>
                <a:schemeClr val="bg1"/>
              </a:solidFill>
            </a:rPr>
            <a:t>Train/Test</a:t>
          </a:r>
        </a:p>
      </dgm:t>
    </dgm:pt>
    <dgm:pt modelId="{378F9ADD-C93D-4FDC-A91E-38124370DE36}" type="parTrans" cxnId="{B85DA187-FCA6-4536-9997-BA9A0B23BB6C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BF269F8-DAD3-4274-B025-FD1074977B2C}" type="sibTrans" cxnId="{B85DA187-FCA6-4536-9997-BA9A0B23BB6C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345ACD6-9B56-4ED1-A20F-4E79101ED74F}">
      <dgm:prSet custT="1"/>
      <dgm:spPr/>
      <dgm:t>
        <a:bodyPr/>
        <a:lstStyle/>
        <a:p>
          <a:r>
            <a:rPr lang="en-US" sz="1600" dirty="0">
              <a:solidFill>
                <a:schemeClr val="bg1"/>
              </a:solidFill>
            </a:rPr>
            <a:t>Feature Extraction</a:t>
          </a:r>
        </a:p>
        <a:p>
          <a:r>
            <a:rPr lang="en-US" sz="1600" dirty="0">
              <a:solidFill>
                <a:schemeClr val="bg1"/>
              </a:solidFill>
            </a:rPr>
            <a:t>CV/CNNs</a:t>
          </a:r>
        </a:p>
      </dgm:t>
    </dgm:pt>
    <dgm:pt modelId="{163CA143-699E-4AD6-BD39-F4448B0A707C}" type="parTrans" cxnId="{89F042B8-8D6A-488C-A26E-A36249ACC6D8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61ABB7AD-C8F6-4387-AD61-E35A2BF2CD19}" type="sibTrans" cxnId="{89F042B8-8D6A-488C-A26E-A36249ACC6D8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A25C7D61-06BD-4783-899A-395EFE9AB9F5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Image Similarity (Euclidean distance)</a:t>
          </a:r>
        </a:p>
      </dgm:t>
    </dgm:pt>
    <dgm:pt modelId="{76F286A9-C94F-492D-928A-F88272A71D0F}" type="parTrans" cxnId="{BC48C025-8FE6-4929-BEE7-2A2FD416506E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C1A28205-3F8A-4525-BF4E-10E3247D33B3}" type="sibTrans" cxnId="{BC48C025-8FE6-4929-BEE7-2A2FD416506E}">
      <dgm:prSet/>
      <dgm:spPr/>
      <dgm:t>
        <a:bodyPr/>
        <a:lstStyle/>
        <a:p>
          <a:endParaRPr lang="it-IT" sz="1600">
            <a:solidFill>
              <a:schemeClr val="bg1"/>
            </a:solidFill>
          </a:endParaRPr>
        </a:p>
      </dgm:t>
    </dgm:pt>
    <dgm:pt modelId="{27FECB0A-88B7-414C-8BC5-7FEBBBF220D4}">
      <dgm:prSet custT="1"/>
      <dgm:spPr/>
      <dgm:t>
        <a:bodyPr/>
        <a:lstStyle/>
        <a:p>
          <a:r>
            <a:rPr lang="en-US" sz="1600">
              <a:solidFill>
                <a:schemeClr val="bg1"/>
              </a:solidFill>
            </a:rPr>
            <a:t>Generate Snapshot Samples </a:t>
          </a:r>
        </a:p>
        <a:p>
          <a:r>
            <a:rPr lang="en-US" sz="1600">
              <a:solidFill>
                <a:schemeClr val="bg1"/>
              </a:solidFill>
            </a:rPr>
            <a:t>(Human Task)</a:t>
          </a:r>
        </a:p>
      </dgm:t>
    </dgm:pt>
    <dgm:pt modelId="{FACA4BC3-9727-429E-BAE1-1B48FC5ED90D}" type="parTrans" cxnId="{E4D3D341-AD41-4C3D-ADF2-02D5A66FD903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FD99F30-AF7F-410F-80DA-F13173A6A059}" type="sibTrans" cxnId="{E4D3D341-AD41-4C3D-ADF2-02D5A66FD903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0E0EA89-F552-4FF1-8D60-DDE83ED2C301}" type="pres">
      <dgm:prSet presAssocID="{69D6D904-198D-40AE-9ACB-E6DE59B47930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C9B3E4DB-DCF2-48E8-B44F-0A7FC35C6166}" type="pres">
      <dgm:prSet presAssocID="{A25C7D61-06BD-4783-899A-395EFE9AB9F5}" presName="Accent6" presStyleCnt="0"/>
      <dgm:spPr/>
    </dgm:pt>
    <dgm:pt modelId="{9A0DBCBE-0F50-449A-A007-CD0792E0830E}" type="pres">
      <dgm:prSet presAssocID="{A25C7D61-06BD-4783-899A-395EFE9AB9F5}" presName="Accent" presStyleLbl="node1" presStyleIdx="0" presStyleCnt="6"/>
      <dgm:spPr/>
    </dgm:pt>
    <dgm:pt modelId="{0C723B24-D404-4A78-8B6C-5069B086A4AD}" type="pres">
      <dgm:prSet presAssocID="{A25C7D61-06BD-4783-899A-395EFE9AB9F5}" presName="ParentBackground6" presStyleCnt="0"/>
      <dgm:spPr/>
    </dgm:pt>
    <dgm:pt modelId="{FB5DE20C-2914-49CE-9336-3D94EFF1D86E}" type="pres">
      <dgm:prSet presAssocID="{A25C7D61-06BD-4783-899A-395EFE9AB9F5}" presName="ParentBackground" presStyleLbl="fgAcc1" presStyleIdx="0" presStyleCnt="6"/>
      <dgm:spPr/>
    </dgm:pt>
    <dgm:pt modelId="{CFE8494A-47E6-4FE9-BE5A-6C3DD7C57C89}" type="pres">
      <dgm:prSet presAssocID="{A25C7D61-06BD-4783-899A-395EFE9AB9F5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0A51555-D392-45EC-A8E0-B637FE49251A}" type="pres">
      <dgm:prSet presAssocID="{0345ACD6-9B56-4ED1-A20F-4E79101ED74F}" presName="Accent5" presStyleCnt="0"/>
      <dgm:spPr/>
    </dgm:pt>
    <dgm:pt modelId="{BD599549-C192-4630-8506-17CE7BE3F597}" type="pres">
      <dgm:prSet presAssocID="{0345ACD6-9B56-4ED1-A20F-4E79101ED74F}" presName="Accent" presStyleLbl="node1" presStyleIdx="1" presStyleCnt="6"/>
      <dgm:spPr/>
    </dgm:pt>
    <dgm:pt modelId="{A041381D-E88E-4804-BE45-2C1DB3DCC82C}" type="pres">
      <dgm:prSet presAssocID="{0345ACD6-9B56-4ED1-A20F-4E79101ED74F}" presName="ParentBackground5" presStyleCnt="0"/>
      <dgm:spPr/>
    </dgm:pt>
    <dgm:pt modelId="{051004D3-4CA1-4785-BA9C-7EBD983106A4}" type="pres">
      <dgm:prSet presAssocID="{0345ACD6-9B56-4ED1-A20F-4E79101ED74F}" presName="ParentBackground" presStyleLbl="fgAcc1" presStyleIdx="1" presStyleCnt="6"/>
      <dgm:spPr/>
    </dgm:pt>
    <dgm:pt modelId="{7DA94857-E127-4E68-8A01-542282A1EF9B}" type="pres">
      <dgm:prSet presAssocID="{0345ACD6-9B56-4ED1-A20F-4E79101ED74F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69317FAB-6A4B-454E-8854-30F3F0FE81D7}" type="pres">
      <dgm:prSet presAssocID="{D634C378-22BE-4EB9-B619-EB6E9233D108}" presName="Accent4" presStyleCnt="0"/>
      <dgm:spPr/>
    </dgm:pt>
    <dgm:pt modelId="{EAA28DBD-A967-4263-B68E-423A11511D65}" type="pres">
      <dgm:prSet presAssocID="{D634C378-22BE-4EB9-B619-EB6E9233D108}" presName="Accent" presStyleLbl="node1" presStyleIdx="2" presStyleCnt="6"/>
      <dgm:spPr/>
    </dgm:pt>
    <dgm:pt modelId="{2F137A84-BDB1-4247-9D60-C994ED05297A}" type="pres">
      <dgm:prSet presAssocID="{D634C378-22BE-4EB9-B619-EB6E9233D108}" presName="ParentBackground4" presStyleCnt="0"/>
      <dgm:spPr/>
    </dgm:pt>
    <dgm:pt modelId="{4C59C4FF-8539-469C-814F-B25619F385FA}" type="pres">
      <dgm:prSet presAssocID="{D634C378-22BE-4EB9-B619-EB6E9233D108}" presName="ParentBackground" presStyleLbl="fgAcc1" presStyleIdx="2" presStyleCnt="6"/>
      <dgm:spPr/>
    </dgm:pt>
    <dgm:pt modelId="{43E4642F-5EF1-4A4D-8D5F-8CE7BD28BE35}" type="pres">
      <dgm:prSet presAssocID="{D634C378-22BE-4EB9-B619-EB6E9233D108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F1622BA-1A49-4117-A892-A6F0E619EE0C}" type="pres">
      <dgm:prSet presAssocID="{4EF8FEE2-C083-4C5E-9BAC-95C0B7D2F9E7}" presName="Accent3" presStyleCnt="0"/>
      <dgm:spPr/>
    </dgm:pt>
    <dgm:pt modelId="{555414B3-B7D1-43FB-AEFB-92A81D6D8640}" type="pres">
      <dgm:prSet presAssocID="{4EF8FEE2-C083-4C5E-9BAC-95C0B7D2F9E7}" presName="Accent" presStyleLbl="node1" presStyleIdx="3" presStyleCnt="6"/>
      <dgm:spPr/>
    </dgm:pt>
    <dgm:pt modelId="{B493F937-810C-4F6C-8AF0-81F403B69EA7}" type="pres">
      <dgm:prSet presAssocID="{4EF8FEE2-C083-4C5E-9BAC-95C0B7D2F9E7}" presName="ParentBackground3" presStyleCnt="0"/>
      <dgm:spPr/>
    </dgm:pt>
    <dgm:pt modelId="{60B30166-1063-41DB-86CD-354C451DA2C4}" type="pres">
      <dgm:prSet presAssocID="{4EF8FEE2-C083-4C5E-9BAC-95C0B7D2F9E7}" presName="ParentBackground" presStyleLbl="fgAcc1" presStyleIdx="3" presStyleCnt="6"/>
      <dgm:spPr/>
    </dgm:pt>
    <dgm:pt modelId="{695D0E25-131B-49F9-BAB6-25DE2E4B5088}" type="pres">
      <dgm:prSet presAssocID="{4EF8FEE2-C083-4C5E-9BAC-95C0B7D2F9E7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84B9A9DA-A3B8-4A33-A295-D1DF96BE32D2}" type="pres">
      <dgm:prSet presAssocID="{27FECB0A-88B7-414C-8BC5-7FEBBBF220D4}" presName="Accent2" presStyleCnt="0"/>
      <dgm:spPr/>
    </dgm:pt>
    <dgm:pt modelId="{3A362182-C807-47D1-8920-0076E48642DA}" type="pres">
      <dgm:prSet presAssocID="{27FECB0A-88B7-414C-8BC5-7FEBBBF220D4}" presName="Accent" presStyleLbl="node1" presStyleIdx="4" presStyleCnt="6"/>
      <dgm:spPr/>
    </dgm:pt>
    <dgm:pt modelId="{5BE99F2C-FCF6-4E34-8847-2834882DF470}" type="pres">
      <dgm:prSet presAssocID="{27FECB0A-88B7-414C-8BC5-7FEBBBF220D4}" presName="ParentBackground2" presStyleCnt="0"/>
      <dgm:spPr/>
    </dgm:pt>
    <dgm:pt modelId="{91CB9BB5-6081-4378-9CA6-0114499DBE58}" type="pres">
      <dgm:prSet presAssocID="{27FECB0A-88B7-414C-8BC5-7FEBBBF220D4}" presName="ParentBackground" presStyleLbl="fgAcc1" presStyleIdx="4" presStyleCnt="6"/>
      <dgm:spPr/>
    </dgm:pt>
    <dgm:pt modelId="{8488ED59-C309-431E-825E-7B6E04A0B0D3}" type="pres">
      <dgm:prSet presAssocID="{27FECB0A-88B7-414C-8BC5-7FEBBBF220D4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3D70AC1-BA19-4F1F-A0F1-B1CD34329A1D}" type="pres">
      <dgm:prSet presAssocID="{8FC3E875-05F5-429F-9F51-2F722DD9350E}" presName="Accent1" presStyleCnt="0"/>
      <dgm:spPr/>
    </dgm:pt>
    <dgm:pt modelId="{B3E1D4F4-56E3-4EAC-8B00-C0868DCC79A9}" type="pres">
      <dgm:prSet presAssocID="{8FC3E875-05F5-429F-9F51-2F722DD9350E}" presName="Accent" presStyleLbl="node1" presStyleIdx="5" presStyleCnt="6"/>
      <dgm:spPr/>
    </dgm:pt>
    <dgm:pt modelId="{4ACD01AD-98E8-4E13-AB48-F7011303BBD6}" type="pres">
      <dgm:prSet presAssocID="{8FC3E875-05F5-429F-9F51-2F722DD9350E}" presName="ParentBackground1" presStyleCnt="0"/>
      <dgm:spPr/>
    </dgm:pt>
    <dgm:pt modelId="{1127C8F9-696F-4649-A68B-5F8E083C633E}" type="pres">
      <dgm:prSet presAssocID="{8FC3E875-05F5-429F-9F51-2F722DD9350E}" presName="ParentBackground" presStyleLbl="fgAcc1" presStyleIdx="5" presStyleCnt="6"/>
      <dgm:spPr/>
    </dgm:pt>
    <dgm:pt modelId="{241879FE-C027-4E60-B880-8CAB0F6688AB}" type="pres">
      <dgm:prSet presAssocID="{8FC3E875-05F5-429F-9F51-2F722DD9350E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27C8C701-048F-4B83-8207-472762A51D7E}" type="presOf" srcId="{A25C7D61-06BD-4783-899A-395EFE9AB9F5}" destId="{CFE8494A-47E6-4FE9-BE5A-6C3DD7C57C89}" srcOrd="1" destOrd="0" presId="urn:microsoft.com/office/officeart/2011/layout/CircleProcess"/>
    <dgm:cxn modelId="{E59B1A06-E532-41ED-9C1A-CBEAED85CA9C}" type="presOf" srcId="{8FC3E875-05F5-429F-9F51-2F722DD9350E}" destId="{1127C8F9-696F-4649-A68B-5F8E083C633E}" srcOrd="0" destOrd="0" presId="urn:microsoft.com/office/officeart/2011/layout/CircleProcess"/>
    <dgm:cxn modelId="{BC48C025-8FE6-4929-BEE7-2A2FD416506E}" srcId="{69D6D904-198D-40AE-9ACB-E6DE59B47930}" destId="{A25C7D61-06BD-4783-899A-395EFE9AB9F5}" srcOrd="5" destOrd="0" parTransId="{76F286A9-C94F-492D-928A-F88272A71D0F}" sibTransId="{C1A28205-3F8A-4525-BF4E-10E3247D33B3}"/>
    <dgm:cxn modelId="{56776827-33C3-4532-8242-00CA1CB24C3D}" type="presOf" srcId="{0345ACD6-9B56-4ED1-A20F-4E79101ED74F}" destId="{7DA94857-E127-4E68-8A01-542282A1EF9B}" srcOrd="1" destOrd="0" presId="urn:microsoft.com/office/officeart/2011/layout/CircleProcess"/>
    <dgm:cxn modelId="{B6860132-74D7-4D8B-91CE-B6128F416E26}" type="presOf" srcId="{D634C378-22BE-4EB9-B619-EB6E9233D108}" destId="{43E4642F-5EF1-4A4D-8D5F-8CE7BD28BE35}" srcOrd="1" destOrd="0" presId="urn:microsoft.com/office/officeart/2011/layout/CircleProcess"/>
    <dgm:cxn modelId="{8EDC865D-D90F-4A1C-8E7C-8C148BDB24AF}" type="presOf" srcId="{D634C378-22BE-4EB9-B619-EB6E9233D108}" destId="{4C59C4FF-8539-469C-814F-B25619F385FA}" srcOrd="0" destOrd="0" presId="urn:microsoft.com/office/officeart/2011/layout/CircleProcess"/>
    <dgm:cxn modelId="{E4D3D341-AD41-4C3D-ADF2-02D5A66FD903}" srcId="{69D6D904-198D-40AE-9ACB-E6DE59B47930}" destId="{27FECB0A-88B7-414C-8BC5-7FEBBBF220D4}" srcOrd="1" destOrd="0" parTransId="{FACA4BC3-9727-429E-BAE1-1B48FC5ED90D}" sibTransId="{AFD99F30-AF7F-410F-80DA-F13173A6A059}"/>
    <dgm:cxn modelId="{0C2DEC4C-4211-41CF-A061-EBB9789B5DAB}" type="presOf" srcId="{27FECB0A-88B7-414C-8BC5-7FEBBBF220D4}" destId="{8488ED59-C309-431E-825E-7B6E04A0B0D3}" srcOrd="1" destOrd="0" presId="urn:microsoft.com/office/officeart/2011/layout/CircleProcess"/>
    <dgm:cxn modelId="{F38EC574-744C-4BB1-9785-EB01F64DBDD0}" type="presOf" srcId="{8FC3E875-05F5-429F-9F51-2F722DD9350E}" destId="{241879FE-C027-4E60-B880-8CAB0F6688AB}" srcOrd="1" destOrd="0" presId="urn:microsoft.com/office/officeart/2011/layout/CircleProcess"/>
    <dgm:cxn modelId="{B85DA187-FCA6-4536-9997-BA9A0B23BB6C}" srcId="{69D6D904-198D-40AE-9ACB-E6DE59B47930}" destId="{D634C378-22BE-4EB9-B619-EB6E9233D108}" srcOrd="3" destOrd="0" parTransId="{378F9ADD-C93D-4FDC-A91E-38124370DE36}" sibTransId="{0BF269F8-DAD3-4274-B025-FD1074977B2C}"/>
    <dgm:cxn modelId="{72BF638C-F017-40D4-A847-2485574CFE83}" type="presOf" srcId="{A25C7D61-06BD-4783-899A-395EFE9AB9F5}" destId="{FB5DE20C-2914-49CE-9336-3D94EFF1D86E}" srcOrd="0" destOrd="0" presId="urn:microsoft.com/office/officeart/2011/layout/CircleProcess"/>
    <dgm:cxn modelId="{89F042B8-8D6A-488C-A26E-A36249ACC6D8}" srcId="{69D6D904-198D-40AE-9ACB-E6DE59B47930}" destId="{0345ACD6-9B56-4ED1-A20F-4E79101ED74F}" srcOrd="4" destOrd="0" parTransId="{163CA143-699E-4AD6-BD39-F4448B0A707C}" sibTransId="{61ABB7AD-C8F6-4387-AD61-E35A2BF2CD19}"/>
    <dgm:cxn modelId="{72B78DBB-47B0-47F6-99DA-1E0AB05ABB5C}" type="presOf" srcId="{69D6D904-198D-40AE-9ACB-E6DE59B47930}" destId="{40E0EA89-F552-4FF1-8D60-DDE83ED2C301}" srcOrd="0" destOrd="0" presId="urn:microsoft.com/office/officeart/2011/layout/CircleProcess"/>
    <dgm:cxn modelId="{F9D134CA-9782-4794-B68C-4CDB71C5E2EB}" type="presOf" srcId="{4EF8FEE2-C083-4C5E-9BAC-95C0B7D2F9E7}" destId="{695D0E25-131B-49F9-BAB6-25DE2E4B5088}" srcOrd="1" destOrd="0" presId="urn:microsoft.com/office/officeart/2011/layout/CircleProcess"/>
    <dgm:cxn modelId="{14414DCF-5B91-476E-843C-C0B389B36464}" type="presOf" srcId="{0345ACD6-9B56-4ED1-A20F-4E79101ED74F}" destId="{051004D3-4CA1-4785-BA9C-7EBD983106A4}" srcOrd="0" destOrd="0" presId="urn:microsoft.com/office/officeart/2011/layout/CircleProcess"/>
    <dgm:cxn modelId="{A74C0EDE-4519-453A-A3FB-26938F17FB4A}" type="presOf" srcId="{4EF8FEE2-C083-4C5E-9BAC-95C0B7D2F9E7}" destId="{60B30166-1063-41DB-86CD-354C451DA2C4}" srcOrd="0" destOrd="0" presId="urn:microsoft.com/office/officeart/2011/layout/CircleProcess"/>
    <dgm:cxn modelId="{C8EE32E8-7357-435A-B564-00BC4A2A0E5E}" type="presOf" srcId="{27FECB0A-88B7-414C-8BC5-7FEBBBF220D4}" destId="{91CB9BB5-6081-4378-9CA6-0114499DBE58}" srcOrd="0" destOrd="0" presId="urn:microsoft.com/office/officeart/2011/layout/CircleProcess"/>
    <dgm:cxn modelId="{06C849F0-91DE-431C-AB5D-FFD5D5587909}" srcId="{69D6D904-198D-40AE-9ACB-E6DE59B47930}" destId="{8FC3E875-05F5-429F-9F51-2F722DD9350E}" srcOrd="0" destOrd="0" parTransId="{D907885D-AB29-472E-B880-C74C8245F921}" sibTransId="{0483FF1F-4A8D-44DB-BD82-9126B840A33A}"/>
    <dgm:cxn modelId="{22BE64F4-282A-4372-871B-2D45CB0117C5}" srcId="{69D6D904-198D-40AE-9ACB-E6DE59B47930}" destId="{4EF8FEE2-C083-4C5E-9BAC-95C0B7D2F9E7}" srcOrd="2" destOrd="0" parTransId="{F5824539-3B30-4E4D-9BA1-8944BE726C71}" sibTransId="{DC0C7C79-B60A-4BDA-9486-42FABB67FC32}"/>
    <dgm:cxn modelId="{E2804828-A740-4277-8305-9E0075FB8F9D}" type="presParOf" srcId="{40E0EA89-F552-4FF1-8D60-DDE83ED2C301}" destId="{C9B3E4DB-DCF2-48E8-B44F-0A7FC35C6166}" srcOrd="0" destOrd="0" presId="urn:microsoft.com/office/officeart/2011/layout/CircleProcess"/>
    <dgm:cxn modelId="{B89CEFEC-4F52-4A9D-BFA4-828E2FA0D56E}" type="presParOf" srcId="{C9B3E4DB-DCF2-48E8-B44F-0A7FC35C6166}" destId="{9A0DBCBE-0F50-449A-A007-CD0792E0830E}" srcOrd="0" destOrd="0" presId="urn:microsoft.com/office/officeart/2011/layout/CircleProcess"/>
    <dgm:cxn modelId="{53D9E42B-7546-4A15-A3E2-368EC07EB1D3}" type="presParOf" srcId="{40E0EA89-F552-4FF1-8D60-DDE83ED2C301}" destId="{0C723B24-D404-4A78-8B6C-5069B086A4AD}" srcOrd="1" destOrd="0" presId="urn:microsoft.com/office/officeart/2011/layout/CircleProcess"/>
    <dgm:cxn modelId="{56682ABF-E5F0-4E62-A028-0761A6E7A349}" type="presParOf" srcId="{0C723B24-D404-4A78-8B6C-5069B086A4AD}" destId="{FB5DE20C-2914-49CE-9336-3D94EFF1D86E}" srcOrd="0" destOrd="0" presId="urn:microsoft.com/office/officeart/2011/layout/CircleProcess"/>
    <dgm:cxn modelId="{7A45B04B-B550-4E5C-B242-CE96DDEE3753}" type="presParOf" srcId="{40E0EA89-F552-4FF1-8D60-DDE83ED2C301}" destId="{CFE8494A-47E6-4FE9-BE5A-6C3DD7C57C89}" srcOrd="2" destOrd="0" presId="urn:microsoft.com/office/officeart/2011/layout/CircleProcess"/>
    <dgm:cxn modelId="{8F160F4D-3B1C-4F8B-BF62-39BA14F16688}" type="presParOf" srcId="{40E0EA89-F552-4FF1-8D60-DDE83ED2C301}" destId="{40A51555-D392-45EC-A8E0-B637FE49251A}" srcOrd="3" destOrd="0" presId="urn:microsoft.com/office/officeart/2011/layout/CircleProcess"/>
    <dgm:cxn modelId="{476048A3-7E8C-498E-947D-46642D919F5D}" type="presParOf" srcId="{40A51555-D392-45EC-A8E0-B637FE49251A}" destId="{BD599549-C192-4630-8506-17CE7BE3F597}" srcOrd="0" destOrd="0" presId="urn:microsoft.com/office/officeart/2011/layout/CircleProcess"/>
    <dgm:cxn modelId="{0ED450A0-36C8-4A1E-98C1-EDF0C3469120}" type="presParOf" srcId="{40E0EA89-F552-4FF1-8D60-DDE83ED2C301}" destId="{A041381D-E88E-4804-BE45-2C1DB3DCC82C}" srcOrd="4" destOrd="0" presId="urn:microsoft.com/office/officeart/2011/layout/CircleProcess"/>
    <dgm:cxn modelId="{6ECD3B3A-4683-4E96-AE4D-6AE904014566}" type="presParOf" srcId="{A041381D-E88E-4804-BE45-2C1DB3DCC82C}" destId="{051004D3-4CA1-4785-BA9C-7EBD983106A4}" srcOrd="0" destOrd="0" presId="urn:microsoft.com/office/officeart/2011/layout/CircleProcess"/>
    <dgm:cxn modelId="{4D3A8C44-25A5-45E0-9A03-7E9B2A0CCDE2}" type="presParOf" srcId="{40E0EA89-F552-4FF1-8D60-DDE83ED2C301}" destId="{7DA94857-E127-4E68-8A01-542282A1EF9B}" srcOrd="5" destOrd="0" presId="urn:microsoft.com/office/officeart/2011/layout/CircleProcess"/>
    <dgm:cxn modelId="{6AFDE0FE-677D-4A46-B395-869D4D36A76B}" type="presParOf" srcId="{40E0EA89-F552-4FF1-8D60-DDE83ED2C301}" destId="{69317FAB-6A4B-454E-8854-30F3F0FE81D7}" srcOrd="6" destOrd="0" presId="urn:microsoft.com/office/officeart/2011/layout/CircleProcess"/>
    <dgm:cxn modelId="{DC4DD5DD-AE27-464B-A1AD-0DAF8E4C7001}" type="presParOf" srcId="{69317FAB-6A4B-454E-8854-30F3F0FE81D7}" destId="{EAA28DBD-A967-4263-B68E-423A11511D65}" srcOrd="0" destOrd="0" presId="urn:microsoft.com/office/officeart/2011/layout/CircleProcess"/>
    <dgm:cxn modelId="{A2A4ACC6-4914-448F-A79C-66DD6969A8BA}" type="presParOf" srcId="{40E0EA89-F552-4FF1-8D60-DDE83ED2C301}" destId="{2F137A84-BDB1-4247-9D60-C994ED05297A}" srcOrd="7" destOrd="0" presId="urn:microsoft.com/office/officeart/2011/layout/CircleProcess"/>
    <dgm:cxn modelId="{3759A06E-C5E0-47C6-B0CD-D09D0E17B193}" type="presParOf" srcId="{2F137A84-BDB1-4247-9D60-C994ED05297A}" destId="{4C59C4FF-8539-469C-814F-B25619F385FA}" srcOrd="0" destOrd="0" presId="urn:microsoft.com/office/officeart/2011/layout/CircleProcess"/>
    <dgm:cxn modelId="{FFC8A090-BD99-4164-870B-10CBE00119BD}" type="presParOf" srcId="{40E0EA89-F552-4FF1-8D60-DDE83ED2C301}" destId="{43E4642F-5EF1-4A4D-8D5F-8CE7BD28BE35}" srcOrd="8" destOrd="0" presId="urn:microsoft.com/office/officeart/2011/layout/CircleProcess"/>
    <dgm:cxn modelId="{5A499D6B-499D-44A0-B95B-42C0F909577A}" type="presParOf" srcId="{40E0EA89-F552-4FF1-8D60-DDE83ED2C301}" destId="{4F1622BA-1A49-4117-A892-A6F0E619EE0C}" srcOrd="9" destOrd="0" presId="urn:microsoft.com/office/officeart/2011/layout/CircleProcess"/>
    <dgm:cxn modelId="{A6FC486E-C088-4BFC-AFE4-6E8FE5E5FC5B}" type="presParOf" srcId="{4F1622BA-1A49-4117-A892-A6F0E619EE0C}" destId="{555414B3-B7D1-43FB-AEFB-92A81D6D8640}" srcOrd="0" destOrd="0" presId="urn:microsoft.com/office/officeart/2011/layout/CircleProcess"/>
    <dgm:cxn modelId="{48E2257E-E7AD-47EE-84F4-A8D932C3DBFF}" type="presParOf" srcId="{40E0EA89-F552-4FF1-8D60-DDE83ED2C301}" destId="{B493F937-810C-4F6C-8AF0-81F403B69EA7}" srcOrd="10" destOrd="0" presId="urn:microsoft.com/office/officeart/2011/layout/CircleProcess"/>
    <dgm:cxn modelId="{0A967D98-97FD-4E26-BFF7-1AF1B4A19123}" type="presParOf" srcId="{B493F937-810C-4F6C-8AF0-81F403B69EA7}" destId="{60B30166-1063-41DB-86CD-354C451DA2C4}" srcOrd="0" destOrd="0" presId="urn:microsoft.com/office/officeart/2011/layout/CircleProcess"/>
    <dgm:cxn modelId="{F3914467-334B-4DCD-AF83-CD65B93D916F}" type="presParOf" srcId="{40E0EA89-F552-4FF1-8D60-DDE83ED2C301}" destId="{695D0E25-131B-49F9-BAB6-25DE2E4B5088}" srcOrd="11" destOrd="0" presId="urn:microsoft.com/office/officeart/2011/layout/CircleProcess"/>
    <dgm:cxn modelId="{4459008F-6A1C-40C9-B674-71E4EF051E19}" type="presParOf" srcId="{40E0EA89-F552-4FF1-8D60-DDE83ED2C301}" destId="{84B9A9DA-A3B8-4A33-A295-D1DF96BE32D2}" srcOrd="12" destOrd="0" presId="urn:microsoft.com/office/officeart/2011/layout/CircleProcess"/>
    <dgm:cxn modelId="{74298837-9727-470E-BE76-EC6D322F9809}" type="presParOf" srcId="{84B9A9DA-A3B8-4A33-A295-D1DF96BE32D2}" destId="{3A362182-C807-47D1-8920-0076E48642DA}" srcOrd="0" destOrd="0" presId="urn:microsoft.com/office/officeart/2011/layout/CircleProcess"/>
    <dgm:cxn modelId="{5E00A02C-7AD3-4AF4-A179-467E4F2C3111}" type="presParOf" srcId="{40E0EA89-F552-4FF1-8D60-DDE83ED2C301}" destId="{5BE99F2C-FCF6-4E34-8847-2834882DF470}" srcOrd="13" destOrd="0" presId="urn:microsoft.com/office/officeart/2011/layout/CircleProcess"/>
    <dgm:cxn modelId="{79A6CCC7-4B6A-4D1D-AA8B-492585B3FC19}" type="presParOf" srcId="{5BE99F2C-FCF6-4E34-8847-2834882DF470}" destId="{91CB9BB5-6081-4378-9CA6-0114499DBE58}" srcOrd="0" destOrd="0" presId="urn:microsoft.com/office/officeart/2011/layout/CircleProcess"/>
    <dgm:cxn modelId="{42F58354-6E66-43E5-AFC9-9BCB88DFB845}" type="presParOf" srcId="{40E0EA89-F552-4FF1-8D60-DDE83ED2C301}" destId="{8488ED59-C309-431E-825E-7B6E04A0B0D3}" srcOrd="14" destOrd="0" presId="urn:microsoft.com/office/officeart/2011/layout/CircleProcess"/>
    <dgm:cxn modelId="{746D6AE7-DAFB-4C03-A063-2A0B8DC5D9E8}" type="presParOf" srcId="{40E0EA89-F552-4FF1-8D60-DDE83ED2C301}" destId="{43D70AC1-BA19-4F1F-A0F1-B1CD34329A1D}" srcOrd="15" destOrd="0" presId="urn:microsoft.com/office/officeart/2011/layout/CircleProcess"/>
    <dgm:cxn modelId="{AE0DE2F3-3DA5-435F-A53C-A56B1E4152BD}" type="presParOf" srcId="{43D70AC1-BA19-4F1F-A0F1-B1CD34329A1D}" destId="{B3E1D4F4-56E3-4EAC-8B00-C0868DCC79A9}" srcOrd="0" destOrd="0" presId="urn:microsoft.com/office/officeart/2011/layout/CircleProcess"/>
    <dgm:cxn modelId="{8B640CBB-BFA4-4E4D-8861-116E2064B147}" type="presParOf" srcId="{40E0EA89-F552-4FF1-8D60-DDE83ED2C301}" destId="{4ACD01AD-98E8-4E13-AB48-F7011303BBD6}" srcOrd="16" destOrd="0" presId="urn:microsoft.com/office/officeart/2011/layout/CircleProcess"/>
    <dgm:cxn modelId="{24E71F60-F903-4C98-8DED-6C96DB0C57AC}" type="presParOf" srcId="{4ACD01AD-98E8-4E13-AB48-F7011303BBD6}" destId="{1127C8F9-696F-4649-A68B-5F8E083C633E}" srcOrd="0" destOrd="0" presId="urn:microsoft.com/office/officeart/2011/layout/CircleProcess"/>
    <dgm:cxn modelId="{FB3AC494-43F2-4AE3-AF23-44AF9C3CFC9A}" type="presParOf" srcId="{40E0EA89-F552-4FF1-8D60-DDE83ED2C301}" destId="{241879FE-C027-4E60-B880-8CAB0F6688AB}" srcOrd="17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99549-C192-4630-8506-17CE7BE3F597}">
      <dsp:nvSpPr>
        <dsp:cNvPr id="0" name=""/>
        <dsp:cNvSpPr/>
      </dsp:nvSpPr>
      <dsp:spPr>
        <a:xfrm>
          <a:off x="10207602" y="1741883"/>
          <a:ext cx="1881667" cy="188130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1004D3-4CA1-4785-BA9C-7EBD983106A4}">
      <dsp:nvSpPr>
        <dsp:cNvPr id="0" name=""/>
        <dsp:cNvSpPr/>
      </dsp:nvSpPr>
      <dsp:spPr>
        <a:xfrm>
          <a:off x="10270962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Image Similarity (Euclidean distance)</a:t>
          </a:r>
        </a:p>
      </dsp:txBody>
      <dsp:txXfrm>
        <a:off x="10522010" y="2055490"/>
        <a:ext cx="1254046" cy="1254096"/>
      </dsp:txXfrm>
    </dsp:sp>
    <dsp:sp modelId="{AD33FC73-092D-47F6-ADBB-380F26AAE7FC}">
      <dsp:nvSpPr>
        <dsp:cNvPr id="0" name=""/>
        <dsp:cNvSpPr/>
      </dsp:nvSpPr>
      <dsp:spPr>
        <a:xfrm rot="2700000">
          <a:off x="8263903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B6DBA-8383-45EA-94A2-8D54F2750B0A}">
      <dsp:nvSpPr>
        <dsp:cNvPr id="0" name=""/>
        <dsp:cNvSpPr/>
      </dsp:nvSpPr>
      <dsp:spPr>
        <a:xfrm>
          <a:off x="8327130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Feature Extraction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CV/CNNs</a:t>
          </a:r>
        </a:p>
      </dsp:txBody>
      <dsp:txXfrm>
        <a:off x="8578178" y="2055490"/>
        <a:ext cx="1254046" cy="1254096"/>
      </dsp:txXfrm>
    </dsp:sp>
    <dsp:sp modelId="{EAA28DBD-A967-4263-B68E-423A11511D65}">
      <dsp:nvSpPr>
        <dsp:cNvPr id="0" name=""/>
        <dsp:cNvSpPr/>
      </dsp:nvSpPr>
      <dsp:spPr>
        <a:xfrm rot="2700000">
          <a:off x="6320071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9C4FF-8539-469C-814F-B25619F385FA}">
      <dsp:nvSpPr>
        <dsp:cNvPr id="0" name=""/>
        <dsp:cNvSpPr/>
      </dsp:nvSpPr>
      <dsp:spPr>
        <a:xfrm>
          <a:off x="6383298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Automatic Segmentation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Train/Test</a:t>
          </a:r>
        </a:p>
      </dsp:txBody>
      <dsp:txXfrm>
        <a:off x="6634346" y="2055490"/>
        <a:ext cx="1254046" cy="1254096"/>
      </dsp:txXfrm>
    </dsp:sp>
    <dsp:sp modelId="{555414B3-B7D1-43FB-AEFB-92A81D6D8640}">
      <dsp:nvSpPr>
        <dsp:cNvPr id="0" name=""/>
        <dsp:cNvSpPr/>
      </dsp:nvSpPr>
      <dsp:spPr>
        <a:xfrm rot="2700000">
          <a:off x="4376239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B30166-1063-41DB-86CD-354C451DA2C4}">
      <dsp:nvSpPr>
        <dsp:cNvPr id="0" name=""/>
        <dsp:cNvSpPr/>
      </dsp:nvSpPr>
      <dsp:spPr>
        <a:xfrm>
          <a:off x="4439466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Generate </a:t>
          </a:r>
          <a:r>
            <a:rPr lang="en-US" sz="1200" kern="1200">
              <a:solidFill>
                <a:schemeClr val="bg1"/>
              </a:solidFill>
            </a:rPr>
            <a:t>Segmentation</a:t>
          </a:r>
          <a:r>
            <a:rPr lang="en-US" sz="1600" kern="1200">
              <a:solidFill>
                <a:schemeClr val="bg1"/>
              </a:solidFill>
            </a:rPr>
            <a:t> Labels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(Human Augmented Task w/ </a:t>
          </a:r>
          <a:r>
            <a:rPr lang="en-US" sz="1400" kern="1200" err="1">
              <a:solidFill>
                <a:schemeClr val="bg1"/>
              </a:solidFill>
            </a:rPr>
            <a:t>GrabCut</a:t>
          </a:r>
          <a:r>
            <a:rPr lang="en-US" sz="1400" kern="1200">
              <a:solidFill>
                <a:schemeClr val="bg1"/>
              </a:solidFill>
            </a:rPr>
            <a:t>)</a:t>
          </a:r>
        </a:p>
      </dsp:txBody>
      <dsp:txXfrm>
        <a:off x="4689319" y="2055490"/>
        <a:ext cx="1254046" cy="1254096"/>
      </dsp:txXfrm>
    </dsp:sp>
    <dsp:sp modelId="{3A362182-C807-47D1-8920-0076E48642DA}">
      <dsp:nvSpPr>
        <dsp:cNvPr id="0" name=""/>
        <dsp:cNvSpPr/>
      </dsp:nvSpPr>
      <dsp:spPr>
        <a:xfrm rot="2700000">
          <a:off x="2432406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B9BB5-6081-4378-9CA6-0114499DBE58}">
      <dsp:nvSpPr>
        <dsp:cNvPr id="0" name=""/>
        <dsp:cNvSpPr/>
      </dsp:nvSpPr>
      <dsp:spPr>
        <a:xfrm>
          <a:off x="2495634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Generate Snapshot Samples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(Human Task)</a:t>
          </a:r>
        </a:p>
      </dsp:txBody>
      <dsp:txXfrm>
        <a:off x="2745487" y="2055490"/>
        <a:ext cx="1254046" cy="1254096"/>
      </dsp:txXfrm>
    </dsp:sp>
    <dsp:sp modelId="{B3E1D4F4-56E3-4EAC-8B00-C0868DCC79A9}">
      <dsp:nvSpPr>
        <dsp:cNvPr id="0" name=""/>
        <dsp:cNvSpPr/>
      </dsp:nvSpPr>
      <dsp:spPr>
        <a:xfrm rot="2700000">
          <a:off x="488574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7C8F9-696F-4649-A68B-5F8E083C633E}">
      <dsp:nvSpPr>
        <dsp:cNvPr id="0" name=""/>
        <dsp:cNvSpPr/>
      </dsp:nvSpPr>
      <dsp:spPr>
        <a:xfrm>
          <a:off x="550606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Select Catalogue of Apparel</a:t>
          </a:r>
        </a:p>
      </dsp:txBody>
      <dsp:txXfrm>
        <a:off x="801655" y="2055490"/>
        <a:ext cx="1254046" cy="12540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DBCBE-0F50-449A-A007-CD0792E0830E}">
      <dsp:nvSpPr>
        <dsp:cNvPr id="0" name=""/>
        <dsp:cNvSpPr/>
      </dsp:nvSpPr>
      <dsp:spPr>
        <a:xfrm>
          <a:off x="10207602" y="1741883"/>
          <a:ext cx="1881667" cy="188130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5DE20C-2914-49CE-9336-3D94EFF1D86E}">
      <dsp:nvSpPr>
        <dsp:cNvPr id="0" name=""/>
        <dsp:cNvSpPr/>
      </dsp:nvSpPr>
      <dsp:spPr>
        <a:xfrm>
          <a:off x="10270962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Image Similarity (Euclidean distance)</a:t>
          </a:r>
        </a:p>
      </dsp:txBody>
      <dsp:txXfrm>
        <a:off x="10522010" y="2055490"/>
        <a:ext cx="1254046" cy="1254096"/>
      </dsp:txXfrm>
    </dsp:sp>
    <dsp:sp modelId="{BD599549-C192-4630-8506-17CE7BE3F597}">
      <dsp:nvSpPr>
        <dsp:cNvPr id="0" name=""/>
        <dsp:cNvSpPr/>
      </dsp:nvSpPr>
      <dsp:spPr>
        <a:xfrm rot="2700000">
          <a:off x="8263903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1004D3-4CA1-4785-BA9C-7EBD983106A4}">
      <dsp:nvSpPr>
        <dsp:cNvPr id="0" name=""/>
        <dsp:cNvSpPr/>
      </dsp:nvSpPr>
      <dsp:spPr>
        <a:xfrm>
          <a:off x="8327130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Feature Extraction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CV/CNNs</a:t>
          </a:r>
        </a:p>
      </dsp:txBody>
      <dsp:txXfrm>
        <a:off x="8578178" y="2055490"/>
        <a:ext cx="1254046" cy="1254096"/>
      </dsp:txXfrm>
    </dsp:sp>
    <dsp:sp modelId="{EAA28DBD-A967-4263-B68E-423A11511D65}">
      <dsp:nvSpPr>
        <dsp:cNvPr id="0" name=""/>
        <dsp:cNvSpPr/>
      </dsp:nvSpPr>
      <dsp:spPr>
        <a:xfrm rot="2700000">
          <a:off x="6320071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9C4FF-8539-469C-814F-B25619F385FA}">
      <dsp:nvSpPr>
        <dsp:cNvPr id="0" name=""/>
        <dsp:cNvSpPr/>
      </dsp:nvSpPr>
      <dsp:spPr>
        <a:xfrm>
          <a:off x="6383298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</a:rPr>
            <a:t>Automatic Segmentation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Train/Test</a:t>
          </a:r>
        </a:p>
      </dsp:txBody>
      <dsp:txXfrm>
        <a:off x="6634346" y="2055490"/>
        <a:ext cx="1254046" cy="1254096"/>
      </dsp:txXfrm>
    </dsp:sp>
    <dsp:sp modelId="{555414B3-B7D1-43FB-AEFB-92A81D6D8640}">
      <dsp:nvSpPr>
        <dsp:cNvPr id="0" name=""/>
        <dsp:cNvSpPr/>
      </dsp:nvSpPr>
      <dsp:spPr>
        <a:xfrm rot="2700000">
          <a:off x="4376239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B30166-1063-41DB-86CD-354C451DA2C4}">
      <dsp:nvSpPr>
        <dsp:cNvPr id="0" name=""/>
        <dsp:cNvSpPr/>
      </dsp:nvSpPr>
      <dsp:spPr>
        <a:xfrm>
          <a:off x="4439466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</a:rPr>
            <a:t>Generate </a:t>
          </a:r>
          <a:r>
            <a:rPr lang="en-US" sz="1200" kern="1200" dirty="0">
              <a:solidFill>
                <a:schemeClr val="bg1"/>
              </a:solidFill>
            </a:rPr>
            <a:t>Segmentation</a:t>
          </a:r>
          <a:r>
            <a:rPr lang="en-US" sz="1600" kern="1200" dirty="0">
              <a:solidFill>
                <a:schemeClr val="bg1"/>
              </a:solidFill>
            </a:rPr>
            <a:t> Labels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(Human Augmented Task w/ </a:t>
          </a:r>
          <a:r>
            <a:rPr lang="en-US" sz="1400" kern="1200" dirty="0" err="1">
              <a:solidFill>
                <a:schemeClr val="bg1"/>
              </a:solidFill>
            </a:rPr>
            <a:t>GrabCut</a:t>
          </a:r>
          <a:r>
            <a:rPr lang="en-US" sz="1400" kern="1200" dirty="0">
              <a:solidFill>
                <a:schemeClr val="bg1"/>
              </a:solidFill>
            </a:rPr>
            <a:t>)</a:t>
          </a:r>
        </a:p>
      </dsp:txBody>
      <dsp:txXfrm>
        <a:off x="4689319" y="2055490"/>
        <a:ext cx="1254046" cy="1254096"/>
      </dsp:txXfrm>
    </dsp:sp>
    <dsp:sp modelId="{3A362182-C807-47D1-8920-0076E48642DA}">
      <dsp:nvSpPr>
        <dsp:cNvPr id="0" name=""/>
        <dsp:cNvSpPr/>
      </dsp:nvSpPr>
      <dsp:spPr>
        <a:xfrm rot="2700000">
          <a:off x="2432406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B9BB5-6081-4378-9CA6-0114499DBE58}">
      <dsp:nvSpPr>
        <dsp:cNvPr id="0" name=""/>
        <dsp:cNvSpPr/>
      </dsp:nvSpPr>
      <dsp:spPr>
        <a:xfrm>
          <a:off x="2495634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Generate Snapshot Samples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(Human Task)</a:t>
          </a:r>
        </a:p>
      </dsp:txBody>
      <dsp:txXfrm>
        <a:off x="2745487" y="2055490"/>
        <a:ext cx="1254046" cy="1254096"/>
      </dsp:txXfrm>
    </dsp:sp>
    <dsp:sp modelId="{B3E1D4F4-56E3-4EAC-8B00-C0868DCC79A9}">
      <dsp:nvSpPr>
        <dsp:cNvPr id="0" name=""/>
        <dsp:cNvSpPr/>
      </dsp:nvSpPr>
      <dsp:spPr>
        <a:xfrm rot="2700000">
          <a:off x="488574" y="1741672"/>
          <a:ext cx="1881402" cy="1881402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7C8F9-696F-4649-A68B-5F8E083C633E}">
      <dsp:nvSpPr>
        <dsp:cNvPr id="0" name=""/>
        <dsp:cNvSpPr/>
      </dsp:nvSpPr>
      <dsp:spPr>
        <a:xfrm>
          <a:off x="550606" y="1804604"/>
          <a:ext cx="1756143" cy="1755867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Select Catalogue of Apparel</a:t>
          </a:r>
        </a:p>
      </dsp:txBody>
      <dsp:txXfrm>
        <a:off x="801655" y="2055490"/>
        <a:ext cx="1254046" cy="12540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gif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jpe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514A1-F614-4646-8951-5D0D054156D8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BEBE2-9FBD-4FD7-BB8D-80394CB1C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56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94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0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273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60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de:code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5287A72-CC48-4AEA-88E2-9E333DA95398}" type="datetime8">
              <a:rPr lang="en-US" smtClean="0"/>
              <a:t>09/12/2018 19:34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19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F63F2B-7A18-4DB8-BB45-04C86CA5965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5887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de:code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5287A72-CC48-4AEA-88E2-9E333DA95398}" type="datetime8">
              <a:rPr lang="en-US" smtClean="0"/>
              <a:t>09/12/2018 19:34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708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00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22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de:code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5287A72-CC48-4AEA-88E2-9E333DA95398}" type="datetime8">
              <a:rPr lang="en-US" smtClean="0"/>
              <a:t>09/12/2018 19:34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6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154BE-B578-4157-B8A3-74C046A6DE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81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F63F2B-7A18-4DB8-BB45-04C86CA5965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950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F63F2B-7A18-4DB8-BB45-04C86CA5965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62102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F63F2B-7A18-4DB8-BB45-04C86CA5965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818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98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165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F63F2B-7A18-4DB8-BB45-04C86CA5965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596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45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427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821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82359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09/12/2018 19:34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1586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154BE-B578-4157-B8A3-74C046A6DE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623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76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154BE-B578-4157-B8A3-74C046A6DE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12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127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3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30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2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6BEBE2-9FBD-4FD7-BB8D-80394CB1C1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5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1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4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06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156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52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87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91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84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51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1DF5-2DD6-4ED3-B34C-B3892CC94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42FA4-78DF-49D2-8161-A02FD0D75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64BEE-8BA2-4CB5-B2D9-C1F3AF454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EC7F7-BE83-4643-8E1D-89D33624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5591D-18D9-472A-B789-35332624C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7129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3427E-8DF4-47AF-9388-841DC672B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4868D-5986-48A3-8FA4-3A50B8FED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267A8-4A97-4FE1-AA61-3C6F7A4FA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255AB-6D51-472C-8CFA-A995AEB2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9AEBC-47F8-49B9-8B1C-626CD3643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42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44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174A-C3FA-4A2C-8D8D-1B8B2480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29A01-9800-409A-B712-571D69B00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7D880-4D15-4E84-821B-011C0A7D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EF1E3-AF31-434F-AE33-69FA5BCCA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9955B-F720-4217-8CDC-B0F8A9AFD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538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7174-FF57-4BB8-B994-21C00681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F70CE-C26F-40AD-9940-AA74E9AC92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D124C-1080-43A7-94C8-4886D8E28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F5232-1A57-415D-9342-7500C967D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47D58-3F5F-4CD2-8B1F-F5EE6CF4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0B66D4-29FC-41C2-98DC-A11CF42E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764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016E5-ADC4-4AEA-A918-B37A27BB8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961B2-BD1E-4674-95BE-94303E20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73B45-6EC2-46F9-8A4C-97D6E650C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DD8E5B-7725-4A07-AF76-FA3BE30F3C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92436D-0443-475A-86C0-800A915D1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953D64-641B-4FA7-85F8-09ACCA3FD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15EF5-FE55-4A5C-AD95-4A99E92F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0F7B15-9D74-4F33-8A2C-C98D980D4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5222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B0FE-C2F8-46C3-B55E-02D01F335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5BD6FC-79D5-4873-94DC-63D469E4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6DF675-2A39-4350-B493-8DC99A772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82F93D-5F40-4DBE-96C6-3EF50CCAE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3164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0B276B-B2F5-4FE8-9009-DA5CC0E94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EF3ECF-660B-4B67-AC32-B1A751A0A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6B8AB-97E5-4F58-B47F-DB4BF7D8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9960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DC599-31BF-4120-A7C9-7F98EC701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B269C-9321-49E6-8A11-13EB43270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2C243-2E44-4BB2-AD19-9110E5483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48879-474C-4712-B0AA-DF0FCC48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36F15-758A-436F-A720-21021417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8404B-2D7D-495C-AD02-3272D46B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7165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4D35A-BB22-4507-BD09-3EAF7AFD9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727167-1116-4318-84DB-BF192B838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D25FB-2309-435C-895D-64AB9CF04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54C902-356E-4DC5-BD3C-DAF0750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DB43B-8429-4643-B842-4068CD5B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8E1D8-F71C-4C9B-BF1F-C4F7AF272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7502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B0C2-282B-43E6-B438-BF4CB38CD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3F4FD-F547-481B-980D-B41F0B073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1C3D0-6F32-4CF1-B5C8-517876D8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62C2E-0F60-4D5F-B4C4-4A6E4E711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734D9-EE03-4C12-B813-75255350B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9695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B96CF8-BAF5-4364-AEEC-CF99D3318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AD48B-5677-40E9-8948-4338B3018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44BC7-5E48-4E31-93C3-6F967B3DD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AE4A1-1EB6-433A-A4EC-AA791B2E1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13CF-EBB3-459D-A136-7E5FE468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516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95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13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5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33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0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08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5237C-075D-4F44-BD2C-2BF4220BBAC0}" type="datetimeFigureOut">
              <a:rPr lang="en-US" smtClean="0"/>
              <a:t>09/12/2018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BCACC-5A4B-4F54-9231-3D432B263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661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11694-5732-4550-B587-DC6820A5C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EBE21-BD34-42DF-AADB-1BF7B0B48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B8815-2E87-4E9C-A7DE-DFF0C2D3AF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3F2E5-D483-4687-85A2-3803FC280FD6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23724-DCF2-433E-949E-1DCA92771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98F9C-C8C5-4AD4-8562-3F2D0E440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49952-2F01-45FB-958C-8DCDB1FDAD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078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ompt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linkedin.com/in/cyyam" TargetMode="External"/><Relationship Id="rId4" Type="http://schemas.openxmlformats.org/officeDocument/2006/relationships/hyperlink" Target="https://twitter.com/singingdata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12" Type="http://schemas.openxmlformats.org/officeDocument/2006/relationships/image" Target="../media/image3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jpeg"/><Relationship Id="rId11" Type="http://schemas.openxmlformats.org/officeDocument/2006/relationships/image" Target="../media/image29.jpeg"/><Relationship Id="rId5" Type="http://schemas.openxmlformats.org/officeDocument/2006/relationships/image" Target="../media/image23.jpeg"/><Relationship Id="rId10" Type="http://schemas.openxmlformats.org/officeDocument/2006/relationships/image" Target="../media/image28.jpeg"/><Relationship Id="rId4" Type="http://schemas.openxmlformats.org/officeDocument/2006/relationships/image" Target="../media/image22.jpeg"/><Relationship Id="rId9" Type="http://schemas.openxmlformats.org/officeDocument/2006/relationships/image" Target="../media/image27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hyperlink" Target="https://arxiv.org/abs/1806.09511" TargetMode="External"/><Relationship Id="rId7" Type="http://schemas.openxmlformats.org/officeDocument/2006/relationships/hyperlink" Target="https://tianchi.aliyun.com/markets/tianchi/FashionAIeng?_lang=en_U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802.04914.pdf" TargetMode="External"/><Relationship Id="rId5" Type="http://schemas.openxmlformats.org/officeDocument/2006/relationships/hyperlink" Target="https://research.zalando.com/welcome/mission/research-projects/street-to-shop/&#160;and&#160;http:/www.nlpr.ia.ac.cn/2012papers/gjhy/gh96.pdf" TargetMode="External"/><Relationship Id="rId4" Type="http://schemas.openxmlformats.org/officeDocument/2006/relationships/hyperlink" Target="http://arxiv.org/abs/1806.1137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38.png"/><Relationship Id="rId3" Type="http://schemas.openxmlformats.org/officeDocument/2006/relationships/image" Target="../media/image32.gif"/><Relationship Id="rId7" Type="http://schemas.openxmlformats.org/officeDocument/2006/relationships/image" Target="../media/image35.png"/><Relationship Id="rId12" Type="http://schemas.microsoft.com/office/2007/relationships/hdphoto" Target="../media/hdphoto4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openxmlformats.org/officeDocument/2006/relationships/image" Target="../media/image37.png"/><Relationship Id="rId5" Type="http://schemas.openxmlformats.org/officeDocument/2006/relationships/image" Target="../media/image34.png"/><Relationship Id="rId15" Type="http://schemas.openxmlformats.org/officeDocument/2006/relationships/image" Target="../media/image40.png"/><Relationship Id="rId10" Type="http://schemas.microsoft.com/office/2007/relationships/hdphoto" Target="../media/hdphoto3.wdp"/><Relationship Id="rId4" Type="http://schemas.openxmlformats.org/officeDocument/2006/relationships/image" Target="../media/image33.png"/><Relationship Id="rId9" Type="http://schemas.openxmlformats.org/officeDocument/2006/relationships/image" Target="../media/image36.png"/><Relationship Id="rId1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research/project/medical-image-analysi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hyperlink" Target="https://www.digitaltrends.com/photography/mit-adobe-microsoft-background-removal-ai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l.acm.org/citation.cfm?id=1015720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eg"/><Relationship Id="rId3" Type="http://schemas.openxmlformats.org/officeDocument/2006/relationships/image" Target="../media/image44.jpeg"/><Relationship Id="rId7" Type="http://schemas.openxmlformats.org/officeDocument/2006/relationships/image" Target="../media/image46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png"/><Relationship Id="rId5" Type="http://schemas.openxmlformats.org/officeDocument/2006/relationships/hyperlink" Target="http://files.fast.ai/part2/lesson14/" TargetMode="External"/><Relationship Id="rId4" Type="http://schemas.openxmlformats.org/officeDocument/2006/relationships/hyperlink" Target="https://arxiv.org/abs/1611.09326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talystCode/image-segmentation-using-tiramisu/blob/master/JupyterNotebooks/Binary%20Image%20Segmentation%20with%20Tiramisu-Keras.ipynb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38.png"/><Relationship Id="rId3" Type="http://schemas.openxmlformats.org/officeDocument/2006/relationships/image" Target="../media/image32.gif"/><Relationship Id="rId7" Type="http://schemas.openxmlformats.org/officeDocument/2006/relationships/image" Target="../media/image35.png"/><Relationship Id="rId12" Type="http://schemas.microsoft.com/office/2007/relationships/hdphoto" Target="../media/hdphoto4.wdp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openxmlformats.org/officeDocument/2006/relationships/image" Target="../media/image37.png"/><Relationship Id="rId5" Type="http://schemas.openxmlformats.org/officeDocument/2006/relationships/image" Target="../media/image34.png"/><Relationship Id="rId15" Type="http://schemas.openxmlformats.org/officeDocument/2006/relationships/image" Target="../media/image40.png"/><Relationship Id="rId10" Type="http://schemas.microsoft.com/office/2007/relationships/hdphoto" Target="../media/hdphoto3.wdp"/><Relationship Id="rId4" Type="http://schemas.openxmlformats.org/officeDocument/2006/relationships/image" Target="../media/image33.png"/><Relationship Id="rId9" Type="http://schemas.openxmlformats.org/officeDocument/2006/relationships/image" Target="../media/image36.png"/><Relationship Id="rId1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atalystCode/image-retrieval-online-retai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ng.com/images/search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8.png"/><Relationship Id="rId5" Type="http://schemas.openxmlformats.org/officeDocument/2006/relationships/image" Target="../media/image57.jpeg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background-removal-with-deep-learning-c4f2104b3157" TargetMode="External"/><Relationship Id="rId3" Type="http://schemas.openxmlformats.org/officeDocument/2006/relationships/hyperlink" Target="https://aka.ms/strataghana" TargetMode="External"/><Relationship Id="rId7" Type="http://schemas.openxmlformats.org/officeDocument/2006/relationships/hyperlink" Target="https://www.microsoft.com/developerblog/2018/04/18/deep-learning-image-segmentation-for-ecommerce-catalogue-visual-search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crosoft.com/developerblog/2018/05/15/fashion-retail-inventory-management-with-deep-learning-content-based-image-retrieval/" TargetMode="External"/><Relationship Id="rId5" Type="http://schemas.openxmlformats.org/officeDocument/2006/relationships/hyperlink" Target="https://github.com/CatalystCode/image-retrieval-online-retail" TargetMode="External"/><Relationship Id="rId10" Type="http://schemas.openxmlformats.org/officeDocument/2006/relationships/hyperlink" Target="https://meetshah1995.github.io/semantic-segmentation/deep-learning/pytorch/visdom/2017/06/01/semantic-segmentation-over-the-years.html" TargetMode="External"/><Relationship Id="rId4" Type="http://schemas.openxmlformats.org/officeDocument/2006/relationships/hyperlink" Target="https://github.com/CatalystCode/image-segmentation-using-tiramisu/" TargetMode="External"/><Relationship Id="rId9" Type="http://schemas.openxmlformats.org/officeDocument/2006/relationships/hyperlink" Target="https://blog.insightdatascience.com/heart-disease-diagnosis-with-deep-learning-c2d92c27e73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crosoft.com/developerblog/2018/04/18/deep-learning-image-segmentation-for-ecommerce-catalogue-visual-search/" TargetMode="External"/><Relationship Id="rId5" Type="http://schemas.openxmlformats.org/officeDocument/2006/relationships/hyperlink" Target="https://www.microsoft.com/developerblog/2018/05/15/fashion-retail-inventory-management-with-deep-learning-content-based-image-retrieval/" TargetMode="External"/><Relationship Id="rId4" Type="http://schemas.openxmlformats.org/officeDocument/2006/relationships/hyperlink" Target="http://microsoft.com/developerblo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5EEC3-2011-47A6-9BA7-F5F3CB9A3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When Tiramisu meets Online Fashion Retail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0A0BFF-5C3D-4698-A4C0-43F4DBB50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3966" y="3871689"/>
            <a:ext cx="9084067" cy="123775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/>
              <a:t>Elena Terenzi (</a:t>
            </a:r>
            <a:r>
              <a:rPr lang="en-US">
                <a:hlinkClick r:id="rId3"/>
              </a:rPr>
              <a:t>@</a:t>
            </a:r>
            <a:r>
              <a:rPr lang="en-US" err="1">
                <a:hlinkClick r:id="rId3"/>
              </a:rPr>
              <a:t>RompTer</a:t>
            </a:r>
            <a:r>
              <a:rPr lang="en-US"/>
              <a:t>) </a:t>
            </a:r>
          </a:p>
          <a:p>
            <a:r>
              <a:rPr lang="en-US"/>
              <a:t>Patty Ryan(</a:t>
            </a:r>
            <a:r>
              <a:rPr lang="en-US">
                <a:hlinkClick r:id="rId4"/>
              </a:rPr>
              <a:t>@</a:t>
            </a:r>
            <a:r>
              <a:rPr lang="en-US" err="1">
                <a:hlinkClick r:id="rId4"/>
              </a:rPr>
              <a:t>singingdata</a:t>
            </a:r>
            <a:r>
              <a:rPr lang="en-US"/>
              <a:t>)</a:t>
            </a:r>
          </a:p>
          <a:p>
            <a:r>
              <a:rPr lang="en-US"/>
              <a:t>Chew-Yean Yam (</a:t>
            </a:r>
            <a:r>
              <a:rPr lang="en-US">
                <a:hlinkClick r:id="rId5"/>
              </a:rPr>
              <a:t>www.linkedin.com/in/cyyam</a:t>
            </a:r>
            <a:r>
              <a:rPr lang="en-US"/>
              <a:t>)</a:t>
            </a:r>
          </a:p>
          <a:p>
            <a:r>
              <a:rPr lang="en-US"/>
              <a:t>Microsoft</a:t>
            </a:r>
          </a:p>
        </p:txBody>
      </p:sp>
    </p:spTree>
    <p:extLst>
      <p:ext uri="{BB962C8B-B14F-4D97-AF65-F5344CB8AC3E}">
        <p14:creationId xmlns:p14="http://schemas.microsoft.com/office/powerpoint/2010/main" val="3419735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2CE-B675-495E-B9E0-7E569657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61" y="717176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If you were in their shoes…</a:t>
            </a:r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2AC4B-0BD4-484C-9448-402FFB5A62AE}"/>
              </a:ext>
            </a:extLst>
          </p:cNvPr>
          <p:cNvSpPr txBox="1"/>
          <p:nvPr/>
        </p:nvSpPr>
        <p:spPr>
          <a:xfrm>
            <a:off x="44532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Given:</a:t>
            </a:r>
            <a:endParaRPr lang="en-GB"/>
          </a:p>
        </p:txBody>
      </p:sp>
      <p:pic>
        <p:nvPicPr>
          <p:cNvPr id="5" name="Picture 4" descr="A person wearing a white shirt&#10;&#10;Description generated with high confidence">
            <a:extLst>
              <a:ext uri="{FF2B5EF4-FFF2-40B4-BE49-F238E27FC236}">
                <a16:creationId xmlns:a16="http://schemas.microsoft.com/office/drawing/2014/main" id="{9DCDBC74-866A-4A26-B397-CEC90A21F4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000" y="2261466"/>
            <a:ext cx="2482726" cy="24827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552C23-3719-4365-BD48-C5D37F054A4A}"/>
              </a:ext>
            </a:extLst>
          </p:cNvPr>
          <p:cNvSpPr txBox="1"/>
          <p:nvPr/>
        </p:nvSpPr>
        <p:spPr>
          <a:xfrm>
            <a:off x="3283523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Find:</a:t>
            </a:r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337EE8-A1AA-4692-B441-1EDEBD9DEFEF}"/>
              </a:ext>
            </a:extLst>
          </p:cNvPr>
          <p:cNvSpPr txBox="1"/>
          <p:nvPr/>
        </p:nvSpPr>
        <p:spPr>
          <a:xfrm>
            <a:off x="7188525" y="1892134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From:</a:t>
            </a:r>
            <a:endParaRPr lang="en-GB"/>
          </a:p>
        </p:txBody>
      </p:sp>
      <p:pic>
        <p:nvPicPr>
          <p:cNvPr id="36" name="Picture 35" descr="A person in a white shirt&#10;&#10;Description generated with very high confidence">
            <a:extLst>
              <a:ext uri="{FF2B5EF4-FFF2-40B4-BE49-F238E27FC236}">
                <a16:creationId xmlns:a16="http://schemas.microsoft.com/office/drawing/2014/main" id="{BF82669F-8BC8-4571-95BC-49B6D641491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66023" y="2268389"/>
            <a:ext cx="1938911" cy="2468880"/>
          </a:xfrm>
          <a:prstGeom prst="rect">
            <a:avLst/>
          </a:prstGeom>
        </p:spPr>
      </p:pic>
      <p:pic>
        <p:nvPicPr>
          <p:cNvPr id="40" name="Picture 39" descr="A person wearing a blue shirt&#10;&#10;Description generated with high confidence">
            <a:extLst>
              <a:ext uri="{FF2B5EF4-FFF2-40B4-BE49-F238E27FC236}">
                <a16:creationId xmlns:a16="http://schemas.microsoft.com/office/drawing/2014/main" id="{860430C5-1AC8-4555-9207-AAD3F18D438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44167" y="2076800"/>
            <a:ext cx="2098719" cy="2319941"/>
          </a:xfrm>
          <a:prstGeom prst="rect">
            <a:avLst/>
          </a:prstGeom>
        </p:spPr>
      </p:pic>
      <p:pic>
        <p:nvPicPr>
          <p:cNvPr id="38" name="Picture 37" descr="A close up of a person&#10;&#10;Description generated with high confidence">
            <a:extLst>
              <a:ext uri="{FF2B5EF4-FFF2-40B4-BE49-F238E27FC236}">
                <a16:creationId xmlns:a16="http://schemas.microsoft.com/office/drawing/2014/main" id="{DEA98223-E7E3-4191-9B75-AED7E098965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5109" y="2378917"/>
            <a:ext cx="1938911" cy="2468880"/>
          </a:xfrm>
          <a:prstGeom prst="rect">
            <a:avLst/>
          </a:prstGeom>
        </p:spPr>
      </p:pic>
      <p:pic>
        <p:nvPicPr>
          <p:cNvPr id="42" name="Picture 41" descr="A person wearing a white shirt&#10;&#10;Description generated with high confidence">
            <a:extLst>
              <a:ext uri="{FF2B5EF4-FFF2-40B4-BE49-F238E27FC236}">
                <a16:creationId xmlns:a16="http://schemas.microsoft.com/office/drawing/2014/main" id="{1EC6A61A-E19A-4C23-B9BB-74F14A65D64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7534" y="2198132"/>
            <a:ext cx="2492717" cy="2492717"/>
          </a:xfrm>
          <a:prstGeom prst="rect">
            <a:avLst/>
          </a:prstGeom>
        </p:spPr>
      </p:pic>
      <p:pic>
        <p:nvPicPr>
          <p:cNvPr id="34" name="Picture 33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C9E15606-7E2B-4114-BA81-8514427A8940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52277" y="3213549"/>
            <a:ext cx="1938911" cy="2468880"/>
          </a:xfrm>
          <a:prstGeom prst="rect">
            <a:avLst/>
          </a:prstGeom>
        </p:spPr>
      </p:pic>
      <p:pic>
        <p:nvPicPr>
          <p:cNvPr id="30" name="Picture 29" descr="A person wearing a white shirt&#10;&#10;Description generated with high confidence">
            <a:extLst>
              <a:ext uri="{FF2B5EF4-FFF2-40B4-BE49-F238E27FC236}">
                <a16:creationId xmlns:a16="http://schemas.microsoft.com/office/drawing/2014/main" id="{4E18C15D-A5FF-418A-AC92-924BDE40A06A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40462" y="3723885"/>
            <a:ext cx="1938911" cy="2468880"/>
          </a:xfrm>
          <a:prstGeom prst="rect">
            <a:avLst/>
          </a:prstGeom>
        </p:spPr>
      </p:pic>
      <p:pic>
        <p:nvPicPr>
          <p:cNvPr id="26" name="Picture 25" descr="A person wearing a white shirt&#10;&#10;Description generated with high confidence">
            <a:extLst>
              <a:ext uri="{FF2B5EF4-FFF2-40B4-BE49-F238E27FC236}">
                <a16:creationId xmlns:a16="http://schemas.microsoft.com/office/drawing/2014/main" id="{9DFC3EA7-A31D-4247-A647-2536EB65F28C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03975" y="4765454"/>
            <a:ext cx="1938911" cy="2468880"/>
          </a:xfrm>
          <a:prstGeom prst="rect">
            <a:avLst/>
          </a:prstGeom>
        </p:spPr>
      </p:pic>
      <p:pic>
        <p:nvPicPr>
          <p:cNvPr id="16" name="Picture 15" descr="A person wearing a white shirt&#10;&#10;Description generated with high confidence">
            <a:extLst>
              <a:ext uri="{FF2B5EF4-FFF2-40B4-BE49-F238E27FC236}">
                <a16:creationId xmlns:a16="http://schemas.microsoft.com/office/drawing/2014/main" id="{196B5426-3360-49D3-94B4-43612C9989B5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4303" y="3700048"/>
            <a:ext cx="2492717" cy="2492717"/>
          </a:xfrm>
          <a:prstGeom prst="rect">
            <a:avLst/>
          </a:prstGeom>
        </p:spPr>
      </p:pic>
      <p:pic>
        <p:nvPicPr>
          <p:cNvPr id="28" name="Picture 27" descr="A person in a white shirt&#10;&#10;Description generated with high confidence">
            <a:extLst>
              <a:ext uri="{FF2B5EF4-FFF2-40B4-BE49-F238E27FC236}">
                <a16:creationId xmlns:a16="http://schemas.microsoft.com/office/drawing/2014/main" id="{C605B5AE-FB14-495D-BC5B-00EB4937801E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53669" y="4744192"/>
            <a:ext cx="1938911" cy="2468880"/>
          </a:xfrm>
          <a:prstGeom prst="rect">
            <a:avLst/>
          </a:prstGeom>
        </p:spPr>
      </p:pic>
      <p:pic>
        <p:nvPicPr>
          <p:cNvPr id="32" name="Picture 31" descr="A person in a white shirt&#10;&#10;Description generated with high confidence">
            <a:extLst>
              <a:ext uri="{FF2B5EF4-FFF2-40B4-BE49-F238E27FC236}">
                <a16:creationId xmlns:a16="http://schemas.microsoft.com/office/drawing/2014/main" id="{B2CBC461-867D-419F-911A-2BB554F6A682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1751" y="4140089"/>
            <a:ext cx="1938911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9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4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4574A8F-87E6-4797-8043-035F7B823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MANY MORE Applications of Visual Search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2EF78B-0536-447E-9B1C-E96C27358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hlinkClick r:id="rId3"/>
              </a:rPr>
              <a:t>Auto-tagging of apparel</a:t>
            </a:r>
            <a:endParaRPr lang="en-US" dirty="0"/>
          </a:p>
          <a:p>
            <a:pPr fontAlgn="base"/>
            <a:r>
              <a:rPr lang="en-US" dirty="0">
                <a:hlinkClick r:id="rId3"/>
              </a:rPr>
              <a:t>Consumer search for catalogs</a:t>
            </a:r>
            <a:endParaRPr lang="en-US" dirty="0"/>
          </a:p>
          <a:p>
            <a:pPr fontAlgn="base"/>
            <a:r>
              <a:rPr lang="en-US" dirty="0">
                <a:hlinkClick r:id="rId4"/>
              </a:rPr>
              <a:t>Recommendation engines </a:t>
            </a:r>
            <a:endParaRPr lang="en-US" dirty="0"/>
          </a:p>
          <a:p>
            <a:pPr fontAlgn="base"/>
            <a:r>
              <a:rPr lang="en-US" dirty="0"/>
              <a:t>A Few DL Trends in Fashion</a:t>
            </a:r>
          </a:p>
          <a:p>
            <a:pPr marL="457200" lvl="1" indent="0">
              <a:buNone/>
            </a:pPr>
            <a:r>
              <a:rPr lang="it-IT" dirty="0" err="1">
                <a:hlinkClick r:id="rId5"/>
              </a:rPr>
              <a:t>Zalando</a:t>
            </a:r>
            <a:r>
              <a:rPr lang="it-IT" dirty="0">
                <a:hlinkClick r:id="rId5"/>
              </a:rPr>
              <a:t> ‘Street to Shop’</a:t>
            </a:r>
            <a:endParaRPr lang="it-IT" dirty="0"/>
          </a:p>
          <a:p>
            <a:pPr marL="457200" lvl="1" indent="0">
              <a:buNone/>
            </a:pPr>
            <a:r>
              <a:rPr lang="it-IT" dirty="0">
                <a:hlinkClick r:id="rId6"/>
              </a:rPr>
              <a:t>Bing Visual Search</a:t>
            </a:r>
            <a:endParaRPr lang="it-IT" dirty="0"/>
          </a:p>
          <a:p>
            <a:pPr marL="457200" lvl="1" indent="0">
              <a:buNone/>
            </a:pPr>
            <a:r>
              <a:rPr lang="it-IT" dirty="0" err="1">
                <a:hlinkClick r:id="rId7"/>
              </a:rPr>
              <a:t>Alibaba</a:t>
            </a:r>
            <a:r>
              <a:rPr lang="it-IT" dirty="0">
                <a:hlinkClick r:id="rId7"/>
              </a:rPr>
              <a:t> Fashion AI</a:t>
            </a: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</p:txBody>
      </p:sp>
      <p:pic>
        <p:nvPicPr>
          <p:cNvPr id="5" name="Picture 4" descr="A person walking down a street&#10;&#10;Description generated with high confidence">
            <a:extLst>
              <a:ext uri="{FF2B5EF4-FFF2-40B4-BE49-F238E27FC236}">
                <a16:creationId xmlns:a16="http://schemas.microsoft.com/office/drawing/2014/main" id="{0DEFF0ED-8682-4F4F-A9E5-12FA268286A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6985000" y="2501159"/>
            <a:ext cx="4521200" cy="341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14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76F8D-98B9-46B0-86B5-C18AD536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l"/>
            <a:r>
              <a:rPr lang="en-US" sz="3200"/>
              <a:t>A Few 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9D97-CBD5-40CA-8C3D-C7A4DCD7B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/>
              <a:t>Widely variant image quality and context</a:t>
            </a:r>
          </a:p>
          <a:p>
            <a:r>
              <a:rPr lang="en-US" sz="2800"/>
              <a:t>Variant background creates confusion - segmentation</a:t>
            </a:r>
          </a:p>
          <a:p>
            <a:r>
              <a:rPr lang="en-US" sz="2800"/>
              <a:t>Correct result within top n most similar</a:t>
            </a:r>
          </a:p>
          <a:p>
            <a:r>
              <a:rPr lang="en-US" sz="2800"/>
              <a:t>Human factor in selection of match</a:t>
            </a:r>
          </a:p>
          <a:p>
            <a:r>
              <a:rPr lang="en-US" sz="2800"/>
              <a:t>Labeling automation and inconsistencies</a:t>
            </a:r>
          </a:p>
          <a:p>
            <a:r>
              <a:rPr lang="en-US" sz="2800"/>
              <a:t>Active learning</a:t>
            </a:r>
          </a:p>
        </p:txBody>
      </p:sp>
    </p:spTree>
    <p:extLst>
      <p:ext uri="{BB962C8B-B14F-4D97-AF65-F5344CB8AC3E}">
        <p14:creationId xmlns:p14="http://schemas.microsoft.com/office/powerpoint/2010/main" val="1533297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5236FC-DB6C-47A0-A01C-36C343D270BD}"/>
              </a:ext>
            </a:extLst>
          </p:cNvPr>
          <p:cNvSpPr/>
          <p:nvPr/>
        </p:nvSpPr>
        <p:spPr>
          <a:xfrm>
            <a:off x="685800" y="2057401"/>
            <a:ext cx="10127343" cy="1774370"/>
          </a:xfrm>
          <a:prstGeom prst="rect">
            <a:avLst/>
          </a:prstGeom>
          <a:solidFill>
            <a:schemeClr val="accent3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776F8D-98B9-46B0-86B5-C18AD536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l"/>
            <a:r>
              <a:rPr lang="en-US" sz="3200"/>
              <a:t>A Few 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9D97-CBD5-40CA-8C3D-C7A4DCD7B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/>
              <a:t>Widely variant image quality and context</a:t>
            </a:r>
          </a:p>
          <a:p>
            <a:r>
              <a:rPr lang="en-US" sz="2800"/>
              <a:t>Variant background creates confusion - segmentation</a:t>
            </a:r>
          </a:p>
          <a:p>
            <a:r>
              <a:rPr lang="en-US" sz="2800"/>
              <a:t>Correct result within top n most similar</a:t>
            </a:r>
          </a:p>
          <a:p>
            <a:r>
              <a:rPr lang="en-US" sz="2800"/>
              <a:t>Human factor in selection of match</a:t>
            </a:r>
          </a:p>
          <a:p>
            <a:r>
              <a:rPr lang="en-US" sz="2800"/>
              <a:t>Labeling automation and inconsistencies</a:t>
            </a:r>
          </a:p>
          <a:p>
            <a:r>
              <a:rPr lang="en-US" sz="2800"/>
              <a:t>Active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7B80CE-2CF6-4A19-AED1-99F5F6084EF4}"/>
              </a:ext>
            </a:extLst>
          </p:cNvPr>
          <p:cNvSpPr txBox="1"/>
          <p:nvPr/>
        </p:nvSpPr>
        <p:spPr>
          <a:xfrm>
            <a:off x="10985865" y="2759920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This Talk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6322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4853D-BF39-449E-B686-E069451BE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3568" y="556283"/>
            <a:ext cx="9015663" cy="1293028"/>
          </a:xfrm>
        </p:spPr>
        <p:txBody>
          <a:bodyPr>
            <a:normAutofit/>
          </a:bodyPr>
          <a:lstStyle/>
          <a:p>
            <a:r>
              <a:rPr lang="en-US"/>
              <a:t>Image similarity Project pipeline</a:t>
            </a:r>
          </a:p>
        </p:txBody>
      </p:sp>
      <p:graphicFrame>
        <p:nvGraphicFramePr>
          <p:cNvPr id="8" name="Content Placeholder 7" descr="We chose Keras because it has a number of pre-trained models (Applications) to choose from, and the code is easy to read and maintain.&#10;Given that choice, we used the standard machine learning process:&#10;Split your data into training, validation, and test sets&#10;Train your model, tune your hyperparameters (parameters that affect the model or model training process)&#10;Score your results – since it’s a classification, we generate a confusion matrix and precision/recall/F1 for each class.&#10;To make things more convenient, training and scoring can be done with one script, and it’ll generate a markdown file describing the model and showing how well it performs.&#10;">
            <a:extLst>
              <a:ext uri="{FF2B5EF4-FFF2-40B4-BE49-F238E27FC236}">
                <a16:creationId xmlns:a16="http://schemas.microsoft.com/office/drawing/2014/main" id="{EAE81590-0D7D-411A-89E2-DC876B7E67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4686703"/>
              </p:ext>
            </p:extLst>
          </p:nvPr>
        </p:nvGraphicFramePr>
        <p:xfrm>
          <a:off x="-120316" y="1338698"/>
          <a:ext cx="12187990" cy="5364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59461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E6E1256C-F1BB-4AD1-A4EA-683771C6C81E}"/>
              </a:ext>
            </a:extLst>
          </p:cNvPr>
          <p:cNvSpPr/>
          <p:nvPr/>
        </p:nvSpPr>
        <p:spPr>
          <a:xfrm>
            <a:off x="10066040" y="2451729"/>
            <a:ext cx="2096567" cy="17773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E38B037-B144-4D72-987F-05F0EF892478}"/>
              </a:ext>
            </a:extLst>
          </p:cNvPr>
          <p:cNvSpPr/>
          <p:nvPr/>
        </p:nvSpPr>
        <p:spPr>
          <a:xfrm>
            <a:off x="1827969" y="2162913"/>
            <a:ext cx="3598417" cy="2847238"/>
          </a:xfrm>
          <a:prstGeom prst="rect">
            <a:avLst/>
          </a:prstGeom>
          <a:solidFill>
            <a:schemeClr val="bg2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Title 39">
            <a:extLst>
              <a:ext uri="{FF2B5EF4-FFF2-40B4-BE49-F238E27FC236}">
                <a16:creationId xmlns:a16="http://schemas.microsoft.com/office/drawing/2014/main" id="{1CC6760E-E516-4790-ACB8-AE5BA5B91B1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/>
              <a:t>Functional View of Image Retrieval</a:t>
            </a:r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76D3CF0-A48A-422D-AD42-1D0C0D698936}"/>
              </a:ext>
            </a:extLst>
          </p:cNvPr>
          <p:cNvSpPr/>
          <p:nvPr/>
        </p:nvSpPr>
        <p:spPr>
          <a:xfrm>
            <a:off x="1704990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5FD2E7F-11A3-4481-86DA-E33054EFDAF4}"/>
              </a:ext>
            </a:extLst>
          </p:cNvPr>
          <p:cNvSpPr/>
          <p:nvPr/>
        </p:nvSpPr>
        <p:spPr>
          <a:xfrm>
            <a:off x="3470753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801B03D6-711A-4F19-B6A7-CEB413FE7F22}"/>
              </a:ext>
            </a:extLst>
          </p:cNvPr>
          <p:cNvSpPr/>
          <p:nvPr/>
        </p:nvSpPr>
        <p:spPr>
          <a:xfrm>
            <a:off x="5289776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3E39459-521F-463C-AEC0-182FD6DC57E0}"/>
              </a:ext>
            </a:extLst>
          </p:cNvPr>
          <p:cNvGrpSpPr/>
          <p:nvPr/>
        </p:nvGrpSpPr>
        <p:grpSpPr>
          <a:xfrm>
            <a:off x="2057133" y="2373613"/>
            <a:ext cx="1404073" cy="2318876"/>
            <a:chOff x="2217251" y="2373614"/>
            <a:chExt cx="1404073" cy="231887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54FB51-786E-42DB-835E-9A0DB544F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05742" y="2373614"/>
              <a:ext cx="1227090" cy="1577409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B8FD02-3319-43B5-BB6C-D10FD02C9C15}"/>
                </a:ext>
              </a:extLst>
            </p:cNvPr>
            <p:cNvSpPr txBox="1"/>
            <p:nvPr/>
          </p:nvSpPr>
          <p:spPr>
            <a:xfrm>
              <a:off x="2217251" y="4384713"/>
              <a:ext cx="14040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Segmentation</a:t>
              </a:r>
            </a:p>
          </p:txBody>
        </p:sp>
      </p:grp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27EFD68A-839D-4A14-8BCB-9630731BDB0A}"/>
              </a:ext>
            </a:extLst>
          </p:cNvPr>
          <p:cNvCxnSpPr>
            <a:cxnSpLocks/>
            <a:stCxn id="12" idx="0"/>
          </p:cNvCxnSpPr>
          <p:nvPr/>
        </p:nvCxnSpPr>
        <p:spPr>
          <a:xfrm rot="16200000" flipH="1">
            <a:off x="5964205" y="-2614673"/>
            <a:ext cx="78115" cy="10054688"/>
          </a:xfrm>
          <a:prstGeom prst="bentConnector3">
            <a:avLst>
              <a:gd name="adj1" fmla="val -292645"/>
            </a:avLst>
          </a:prstGeom>
          <a:ln w="38100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80AA675-4FA4-4840-B0BB-5663F4B34C26}"/>
              </a:ext>
            </a:extLst>
          </p:cNvPr>
          <p:cNvGrpSpPr/>
          <p:nvPr/>
        </p:nvGrpSpPr>
        <p:grpSpPr>
          <a:xfrm>
            <a:off x="306656" y="2373614"/>
            <a:ext cx="1338524" cy="2298740"/>
            <a:chOff x="306656" y="2373614"/>
            <a:chExt cx="1338524" cy="229874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A4A3F6-81DC-4FFC-9E2E-D4E14EC19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2374" y="2373614"/>
              <a:ext cx="1227089" cy="1562175"/>
            </a:xfrm>
            <a:prstGeom prst="rect">
              <a:avLst/>
            </a:prstGeom>
            <a:ln>
              <a:noFill/>
            </a:ln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2557FC3-290D-4937-93FC-6F699868B2DA}"/>
                </a:ext>
              </a:extLst>
            </p:cNvPr>
            <p:cNvSpPr txBox="1"/>
            <p:nvPr/>
          </p:nvSpPr>
          <p:spPr>
            <a:xfrm>
              <a:off x="306656" y="4364577"/>
              <a:ext cx="1338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Item Snapshot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A2B910B-10CF-4AF6-995D-1C5BC6A744EE}"/>
              </a:ext>
            </a:extLst>
          </p:cNvPr>
          <p:cNvGrpSpPr/>
          <p:nvPr/>
        </p:nvGrpSpPr>
        <p:grpSpPr>
          <a:xfrm>
            <a:off x="10047990" y="2389062"/>
            <a:ext cx="2114617" cy="2498735"/>
            <a:chOff x="10047990" y="2389062"/>
            <a:chExt cx="2114617" cy="249873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69517D3-57C3-4741-841A-6828EDCEB665}"/>
                </a:ext>
              </a:extLst>
            </p:cNvPr>
            <p:cNvGrpSpPr/>
            <p:nvPr/>
          </p:nvGrpSpPr>
          <p:grpSpPr>
            <a:xfrm>
              <a:off x="10047990" y="2389062"/>
              <a:ext cx="2114617" cy="1499423"/>
              <a:chOff x="3990869" y="3701985"/>
              <a:chExt cx="3137478" cy="2054035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0DF4D194-02D9-44AA-9E54-FA576AB70D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836" b="89891" l="9777" r="899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910238" y="3701985"/>
                <a:ext cx="1218109" cy="1246492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99F48C8-58CF-46BC-9C04-AA177FE183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22790" b="76359" l="18008" r="8131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0094" t="16094" r="10768" b="16945"/>
              <a:stretch/>
            </p:blipFill>
            <p:spPr>
              <a:xfrm>
                <a:off x="5244609" y="3891440"/>
                <a:ext cx="1468611" cy="1242659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EED2296A-481F-4105-87A8-D9606D70583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screen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39" b="89575" l="9963" r="8966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655309" y="4182044"/>
                <a:ext cx="1274684" cy="1245704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AA50BA6-81B5-411F-B8A4-436FD9A2C6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 cstate="screen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2568" b="76386" l="21542" r="788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4383" t="15841" r="14028" b="16886"/>
              <a:stretch/>
            </p:blipFill>
            <p:spPr>
              <a:xfrm>
                <a:off x="3990869" y="4512179"/>
                <a:ext cx="1323606" cy="1243841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2C83AF2-0320-45F0-8408-86BBB5FD6177}"/>
                </a:ext>
              </a:extLst>
            </p:cNvPr>
            <p:cNvSpPr txBox="1"/>
            <p:nvPr/>
          </p:nvSpPr>
          <p:spPr>
            <a:xfrm>
              <a:off x="10292323" y="4364577"/>
              <a:ext cx="16259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Top N most similar results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7380CF2-7A97-4837-ADC9-697242DE6D94}"/>
              </a:ext>
            </a:extLst>
          </p:cNvPr>
          <p:cNvGrpSpPr/>
          <p:nvPr/>
        </p:nvGrpSpPr>
        <p:grpSpPr>
          <a:xfrm>
            <a:off x="3873159" y="2389062"/>
            <a:ext cx="1350282" cy="2488680"/>
            <a:chOff x="3802582" y="2389062"/>
            <a:chExt cx="1350282" cy="24886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520C135-B03D-41E1-AD83-4DAA94F9C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2582" y="2389062"/>
              <a:ext cx="1350282" cy="1559845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24C4E8D-A58F-4A60-8E61-265F16309C5A}"/>
                </a:ext>
              </a:extLst>
            </p:cNvPr>
            <p:cNvSpPr txBox="1"/>
            <p:nvPr/>
          </p:nvSpPr>
          <p:spPr>
            <a:xfrm>
              <a:off x="3808461" y="4354522"/>
              <a:ext cx="13385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Segmented Snapshot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0C7C526-8208-484E-9A41-4098E8A6E9A9}"/>
              </a:ext>
            </a:extLst>
          </p:cNvPr>
          <p:cNvGrpSpPr/>
          <p:nvPr/>
        </p:nvGrpSpPr>
        <p:grpSpPr>
          <a:xfrm>
            <a:off x="5635394" y="2870129"/>
            <a:ext cx="1625951" cy="2372355"/>
            <a:chOff x="5720922" y="2870129"/>
            <a:chExt cx="1625951" cy="2372355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E46BFB-9531-490C-B193-C2D752CD8B96}"/>
                </a:ext>
              </a:extLst>
            </p:cNvPr>
            <p:cNvSpPr txBox="1"/>
            <p:nvPr/>
          </p:nvSpPr>
          <p:spPr>
            <a:xfrm>
              <a:off x="5720922" y="4288377"/>
              <a:ext cx="162595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Compressed Representation of Item without Background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5C6A99D-CB72-4C74-B27F-C16000A7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23924" y="2870129"/>
              <a:ext cx="1419946" cy="604897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1884BFD-040A-43C9-A4FB-473CC7B17586}"/>
              </a:ext>
            </a:extLst>
          </p:cNvPr>
          <p:cNvGrpSpPr/>
          <p:nvPr/>
        </p:nvGrpSpPr>
        <p:grpSpPr>
          <a:xfrm>
            <a:off x="7673298" y="2595999"/>
            <a:ext cx="1962739" cy="2722685"/>
            <a:chOff x="7664949" y="2595999"/>
            <a:chExt cx="1962739" cy="272268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CC591BA-98DE-4F47-BB8A-30D9F02ACE69}"/>
                </a:ext>
              </a:extLst>
            </p:cNvPr>
            <p:cNvSpPr txBox="1"/>
            <p:nvPr/>
          </p:nvSpPr>
          <p:spPr>
            <a:xfrm>
              <a:off x="7664949" y="4364577"/>
              <a:ext cx="196273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Compare to compressed image catalogue and derive Similarity Measure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328A370-05D4-40C6-A0B0-0A789A69A9B4}"/>
                </a:ext>
              </a:extLst>
            </p:cNvPr>
            <p:cNvGrpSpPr/>
            <p:nvPr/>
          </p:nvGrpSpPr>
          <p:grpSpPr>
            <a:xfrm>
              <a:off x="7664949" y="2595999"/>
              <a:ext cx="1962739" cy="1153156"/>
              <a:chOff x="7736230" y="2612394"/>
              <a:chExt cx="2615467" cy="1576329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EBD1205-5646-4AC6-83C1-36BAE3D3DA5B}"/>
                  </a:ext>
                </a:extLst>
              </p:cNvPr>
              <p:cNvGrpSpPr/>
              <p:nvPr/>
            </p:nvGrpSpPr>
            <p:grpSpPr>
              <a:xfrm>
                <a:off x="7736230" y="2612394"/>
                <a:ext cx="2371890" cy="1253550"/>
                <a:chOff x="5899088" y="5000928"/>
                <a:chExt cx="2371890" cy="1253550"/>
              </a:xfrm>
            </p:grpSpPr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844E3577-52B9-4A1B-ABEB-8C0776E2EF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2387" y="5000928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9C6969ED-B3FB-4590-94BD-E7A38D04B3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5177650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D8045145-8BF4-4CC9-8E44-4E0513C011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99088" y="5386038"/>
                  <a:ext cx="2038591" cy="868440"/>
                </a:xfrm>
                <a:prstGeom prst="rect">
                  <a:avLst/>
                </a:prstGeom>
              </p:spPr>
            </p:pic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B5DDBEEC-0E12-4EA7-A7CB-E05EAFBAF121}"/>
                  </a:ext>
                </a:extLst>
              </p:cNvPr>
              <p:cNvGrpSpPr/>
              <p:nvPr/>
            </p:nvGrpSpPr>
            <p:grpSpPr>
              <a:xfrm>
                <a:off x="7979807" y="2935173"/>
                <a:ext cx="2371890" cy="1253550"/>
                <a:chOff x="5899088" y="5000928"/>
                <a:chExt cx="2371890" cy="1253550"/>
              </a:xfrm>
            </p:grpSpPr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A0A91411-D187-4958-BF88-C33F1920E4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2387" y="5000928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62A70031-6A58-4FC2-96EA-FB5D929805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5177650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8355E65F-8892-4380-B0AC-0FCC7B422D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99088" y="5386038"/>
                  <a:ext cx="2038591" cy="86844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4A27CDB5-3BC6-4C2A-B68A-7805798EA724}"/>
              </a:ext>
            </a:extLst>
          </p:cNvPr>
          <p:cNvSpPr/>
          <p:nvPr/>
        </p:nvSpPr>
        <p:spPr>
          <a:xfrm>
            <a:off x="7257449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036A12C1-972B-4212-8DCF-78700AFF9720}"/>
              </a:ext>
            </a:extLst>
          </p:cNvPr>
          <p:cNvSpPr/>
          <p:nvPr/>
        </p:nvSpPr>
        <p:spPr>
          <a:xfrm>
            <a:off x="9755006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50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Semantic segmentation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589313" y="2044166"/>
            <a:ext cx="6611587" cy="4024125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Widely used in healthcare to identify organs from 2D/3D scans of body</a:t>
            </a:r>
          </a:p>
          <a:p>
            <a:pPr marL="566997" lvl="1" indent="-342900"/>
            <a:r>
              <a:rPr lang="en-US"/>
              <a:t>Microsoft Research Cambridge: </a:t>
            </a:r>
            <a:r>
              <a:rPr lang="en-US" err="1"/>
              <a:t>InnerEye</a:t>
            </a:r>
            <a:r>
              <a:rPr lang="en-US"/>
              <a:t> </a:t>
            </a:r>
            <a:r>
              <a:rPr lang="en-US">
                <a:hlinkClick r:id="rId3"/>
              </a:rPr>
              <a:t>https://www.microsoft.com/en-us/research/project/medical-image-analysis/</a:t>
            </a:r>
            <a:r>
              <a:rPr lang="en-US"/>
              <a:t> </a:t>
            </a:r>
          </a:p>
          <a:p>
            <a:pPr marL="109797" indent="-342900"/>
            <a:r>
              <a:rPr lang="en-US"/>
              <a:t>Has been around for a long time without the need to use Deep Learning (Computer Vision Techniques)</a:t>
            </a:r>
          </a:p>
          <a:p>
            <a:pPr marL="566997" lvl="1" indent="-342900">
              <a:buFont typeface="Arial" panose="020B0604020202020204" pitchFamily="34" charset="0"/>
              <a:buChar char="•"/>
            </a:pPr>
            <a:r>
              <a:rPr lang="en-US"/>
              <a:t>Photo editing tools had this feature for decades (has been mostly manual since recently) </a:t>
            </a:r>
          </a:p>
          <a:p>
            <a:pPr marL="566997" lvl="1" indent="-342900">
              <a:buFont typeface="Arial" panose="020B0604020202020204" pitchFamily="34" charset="0"/>
              <a:buChar char="•"/>
            </a:pPr>
            <a:r>
              <a:rPr lang="en-US"/>
              <a:t>PowerPoint</a:t>
            </a:r>
          </a:p>
          <a:p>
            <a:pPr marL="566997" lvl="1" indent="-342900">
              <a:buFont typeface="Arial" panose="020B0604020202020204" pitchFamily="34" charset="0"/>
              <a:buChar char="•"/>
            </a:pPr>
            <a:r>
              <a:rPr lang="en-US"/>
              <a:t>more recently Instagram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Today Deep Learning can improve it </a:t>
            </a:r>
          </a:p>
          <a:p>
            <a:pPr marL="566997" lvl="1" indent="-342900">
              <a:buFont typeface="Arial" panose="020B0604020202020204" pitchFamily="34" charset="0"/>
              <a:buChar char="•"/>
            </a:pPr>
            <a:r>
              <a:rPr lang="en-US"/>
              <a:t>Microsoft works with Adobe to improve background removal </a:t>
            </a:r>
            <a:r>
              <a:rPr lang="en-US">
                <a:hlinkClick r:id="rId4"/>
              </a:rPr>
              <a:t>https://www.digitaltrends.com/photography/mit-adobe-microsoft-background-removal-ai/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FEDAAD-41AA-4D8E-8E45-112F32A8F9D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6290" y="4402070"/>
            <a:ext cx="4965470" cy="91054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352804A-3F92-41F1-9EF5-1602E1A1785A}"/>
              </a:ext>
            </a:extLst>
          </p:cNvPr>
          <p:cNvSpPr/>
          <p:nvPr/>
        </p:nvSpPr>
        <p:spPr>
          <a:xfrm>
            <a:off x="6870159" y="4774711"/>
            <a:ext cx="661481" cy="650723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837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BF323-B6F2-4FAC-97C2-1EC862A2C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764373"/>
            <a:ext cx="9677400" cy="1293028"/>
          </a:xfrm>
        </p:spPr>
        <p:txBody>
          <a:bodyPr/>
          <a:lstStyle/>
          <a:p>
            <a:r>
              <a:rPr lang="en-US"/>
              <a:t>Semi-Automated Tool: Grabcut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71C91A-4C66-4F2B-8845-5B222F951E67}"/>
              </a:ext>
            </a:extLst>
          </p:cNvPr>
          <p:cNvSpPr/>
          <p:nvPr/>
        </p:nvSpPr>
        <p:spPr>
          <a:xfrm>
            <a:off x="0" y="6183027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/>
              <a:t>Taken from </a:t>
            </a:r>
            <a:r>
              <a:rPr lang="it-IT" err="1"/>
              <a:t>OpenCV</a:t>
            </a:r>
            <a:r>
              <a:rPr lang="it-IT"/>
              <a:t> Tutorial: </a:t>
            </a:r>
            <a:r>
              <a:rPr lang="it-IT" err="1"/>
              <a:t>Segmenting</a:t>
            </a:r>
            <a:r>
              <a:rPr lang="it-IT"/>
              <a:t> an image </a:t>
            </a:r>
            <a:r>
              <a:rPr lang="it-IT" err="1"/>
              <a:t>using</a:t>
            </a:r>
            <a:r>
              <a:rPr lang="it-IT"/>
              <a:t> the </a:t>
            </a:r>
            <a:r>
              <a:rPr lang="it-IT" err="1"/>
              <a:t>grabcut</a:t>
            </a:r>
            <a:r>
              <a:rPr lang="it-IT"/>
              <a:t> </a:t>
            </a:r>
            <a:r>
              <a:rPr lang="it-IT" err="1"/>
              <a:t>Algorithm</a:t>
            </a:r>
            <a:r>
              <a:rPr lang="it-IT"/>
              <a:t> | packtpub.com</a:t>
            </a:r>
          </a:p>
          <a:p>
            <a:pPr algn="ctr"/>
            <a:r>
              <a:rPr lang="it-IT"/>
              <a:t>https://www.youtube.com/watch?v=aOqOwM-Qbtg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7E45C-D8D6-4AD2-9DC6-275DCCF8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3968499" cy="40241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More about </a:t>
            </a:r>
            <a:r>
              <a:rPr lang="en-US" dirty="0" err="1"/>
              <a:t>GrabCut</a:t>
            </a:r>
            <a:endParaRPr lang="en-US" dirty="0"/>
          </a:p>
          <a:p>
            <a:pPr lvl="1"/>
            <a:r>
              <a:rPr lang="it-IT" dirty="0"/>
              <a:t>Designed in 2004 by Carsten Rother, Vladimir Kolmogorov &amp; Andrew Blake from Microsoft Research Cambridge, UK </a:t>
            </a:r>
          </a:p>
          <a:p>
            <a:pPr lvl="1"/>
            <a:r>
              <a:rPr lang="en-US" dirty="0">
                <a:hlinkClick r:id="rId3"/>
              </a:rPr>
              <a:t>"</a:t>
            </a:r>
            <a:r>
              <a:rPr lang="en-US" dirty="0" err="1">
                <a:hlinkClick r:id="rId3"/>
              </a:rPr>
              <a:t>GrabCut</a:t>
            </a:r>
            <a:r>
              <a:rPr lang="en-US" dirty="0">
                <a:hlinkClick r:id="rId3"/>
              </a:rPr>
              <a:t>": interactive foreground extraction using iterated graph cuts</a:t>
            </a:r>
            <a:r>
              <a:rPr lang="en-US" dirty="0"/>
              <a:t> </a:t>
            </a:r>
            <a:endParaRPr lang="it-IT" dirty="0"/>
          </a:p>
          <a:p>
            <a:pPr lvl="1"/>
            <a:r>
              <a:rPr lang="en-US" dirty="0"/>
              <a:t>Included in OpenCV</a:t>
            </a:r>
          </a:p>
          <a:p>
            <a:r>
              <a:rPr lang="en-US" dirty="0"/>
              <a:t>For our task ~5 min per image to created a labeled image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69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BF323-B6F2-4FAC-97C2-1EC862A2C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1319" y="778021"/>
            <a:ext cx="12460406" cy="1293028"/>
          </a:xfrm>
        </p:spPr>
        <p:txBody>
          <a:bodyPr/>
          <a:lstStyle/>
          <a:p>
            <a:r>
              <a:rPr lang="en-US" err="1"/>
              <a:t>FULLy</a:t>
            </a:r>
            <a:r>
              <a:rPr lang="en-US"/>
              <a:t> Automated: </a:t>
            </a:r>
            <a:r>
              <a:rPr lang="en-US" err="1"/>
              <a:t>DeeP</a:t>
            </a:r>
            <a:r>
              <a:rPr lang="en-US"/>
              <a:t>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7E45C-D8D6-4AD2-9DC6-275DCCF8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3968499" cy="40241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Deep Learning Approaches</a:t>
            </a:r>
          </a:p>
          <a:p>
            <a:pPr lvl="1"/>
            <a:r>
              <a:rPr lang="en-US" dirty="0"/>
              <a:t>Training the network to recognize background</a:t>
            </a:r>
          </a:p>
          <a:p>
            <a:pPr lvl="1"/>
            <a:r>
              <a:rPr lang="en-US" dirty="0"/>
              <a:t>Fully Convolutional </a:t>
            </a:r>
            <a:r>
              <a:rPr lang="en-US" dirty="0" err="1"/>
              <a:t>DenseNets</a:t>
            </a:r>
            <a:r>
              <a:rPr lang="en-US" dirty="0"/>
              <a:t> like Tiramisu where output is concatenated to input</a:t>
            </a:r>
          </a:p>
          <a:p>
            <a:r>
              <a:rPr lang="en-US" dirty="0"/>
              <a:t>Benefit</a:t>
            </a:r>
          </a:p>
          <a:p>
            <a:pPr lvl="1"/>
            <a:r>
              <a:rPr lang="en-US" dirty="0"/>
              <a:t>Dramatically increases image similarity accuracy and precision</a:t>
            </a:r>
          </a:p>
          <a:p>
            <a:pPr lvl="1"/>
            <a:r>
              <a:rPr lang="en-US" dirty="0"/>
              <a:t>Eliminates human labeling task and time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 descr="A picture containing clothing, indoor&#10;&#10;Description generated with very high confidence">
            <a:extLst>
              <a:ext uri="{FF2B5EF4-FFF2-40B4-BE49-F238E27FC236}">
                <a16:creationId xmlns:a16="http://schemas.microsoft.com/office/drawing/2014/main" id="{5657DD94-D620-4341-AB3D-78E7856A9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6620" y="2194560"/>
            <a:ext cx="4730993" cy="17653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FC41D6-68B6-42A0-A56F-84065C28F7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6620" y="4314587"/>
            <a:ext cx="4718293" cy="176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78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C980C64-E6F9-45A8-8BBF-F5262BA3B262}"/>
              </a:ext>
            </a:extLst>
          </p:cNvPr>
          <p:cNvSpPr/>
          <p:nvPr/>
        </p:nvSpPr>
        <p:spPr>
          <a:xfrm>
            <a:off x="6096000" y="2891865"/>
            <a:ext cx="2106304" cy="2239693"/>
          </a:xfrm>
          <a:prstGeom prst="rect">
            <a:avLst/>
          </a:prstGeom>
          <a:solidFill>
            <a:schemeClr val="tx2">
              <a:lumMod val="50000"/>
              <a:alpha val="52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A4853D-BF39-449E-B686-E069451BE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3568" y="556283"/>
            <a:ext cx="9015663" cy="1293028"/>
          </a:xfrm>
        </p:spPr>
        <p:txBody>
          <a:bodyPr>
            <a:normAutofit/>
          </a:bodyPr>
          <a:lstStyle/>
          <a:p>
            <a:r>
              <a:rPr lang="en-US"/>
              <a:t>Image similarity Project pipeline</a:t>
            </a:r>
          </a:p>
        </p:txBody>
      </p:sp>
      <p:graphicFrame>
        <p:nvGraphicFramePr>
          <p:cNvPr id="8" name="Content Placeholder 7" descr="We chose Keras because it has a number of pre-trained models (Applications) to choose from, and the code is easy to read and maintain.&#10;Given that choice, we used the standard machine learning process:&#10;Split your data into training, validation, and test sets&#10;Train your model, tune your hyperparameters (parameters that affect the model or model training process)&#10;Score your results – since it’s a classification, we generate a confusion matrix and precision/recall/F1 for each class.&#10;To make things more convenient, training and scoring can be done with one script, and it’ll generate a markdown file describing the model and showing how well it performs.&#10;">
            <a:extLst>
              <a:ext uri="{FF2B5EF4-FFF2-40B4-BE49-F238E27FC236}">
                <a16:creationId xmlns:a16="http://schemas.microsoft.com/office/drawing/2014/main" id="{EAE81590-0D7D-411A-89E2-DC876B7E67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8227208"/>
              </p:ext>
            </p:extLst>
          </p:nvPr>
        </p:nvGraphicFramePr>
        <p:xfrm>
          <a:off x="-120316" y="1338698"/>
          <a:ext cx="12187990" cy="5364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F954EE7-8DF0-4D2A-8633-41D3F9DCC7A6}"/>
              </a:ext>
            </a:extLst>
          </p:cNvPr>
          <p:cNvSpPr txBox="1">
            <a:spLocks/>
          </p:cNvSpPr>
          <p:nvPr/>
        </p:nvSpPr>
        <p:spPr>
          <a:xfrm>
            <a:off x="877010" y="6975248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We did semi/weakly supervised semantic segmentation with </a:t>
            </a:r>
            <a:r>
              <a:rPr lang="en-US" err="1"/>
              <a:t>Grabcut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7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13E5C-4085-482C-9C22-2ACDC7BB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9" y="764372"/>
            <a:ext cx="3173688" cy="5216013"/>
          </a:xfrm>
        </p:spPr>
        <p:txBody>
          <a:bodyPr>
            <a:normAutofit/>
          </a:bodyPr>
          <a:lstStyle/>
          <a:p>
            <a:r>
              <a:rPr lang="en-US"/>
              <a:t>Who We 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60E2C-FA47-4480-A51D-AAC946CE9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138" y="764372"/>
            <a:ext cx="7086600" cy="5216013"/>
          </a:xfrm>
        </p:spPr>
        <p:txBody>
          <a:bodyPr anchor="ctr">
            <a:normAutofit/>
          </a:bodyPr>
          <a:lstStyle/>
          <a:p>
            <a:r>
              <a:rPr lang="en-US" sz="2000"/>
              <a:t>740-person global software engineering team </a:t>
            </a:r>
          </a:p>
          <a:p>
            <a:r>
              <a:rPr lang="en-US" sz="2000"/>
              <a:t>Working </a:t>
            </a:r>
            <a:r>
              <a:rPr lang="en-US" sz="2000" b="1"/>
              <a:t>with</a:t>
            </a:r>
            <a:r>
              <a:rPr lang="en-US" sz="2000"/>
              <a:t> Partners around the globe</a:t>
            </a:r>
          </a:p>
          <a:p>
            <a:r>
              <a:rPr lang="en-US" sz="2000"/>
              <a:t>Across numerous disciplines</a:t>
            </a:r>
          </a:p>
          <a:p>
            <a:r>
              <a:rPr lang="en-US" sz="2000"/>
              <a:t>On really hard problems</a:t>
            </a:r>
          </a:p>
          <a:p>
            <a:r>
              <a:rPr lang="en-US" sz="2000"/>
              <a:t>And sharing the solutions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4B1D1C-853C-44AC-A0D5-40C987A4B6DA}"/>
              </a:ext>
            </a:extLst>
          </p:cNvPr>
          <p:cNvSpPr txBox="1"/>
          <p:nvPr/>
        </p:nvSpPr>
        <p:spPr>
          <a:xfrm>
            <a:off x="0" y="5983144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ML Contributors (MSFT): Olivia Klose, Tempest Van Schaik, Sachin Kundu</a:t>
            </a:r>
          </a:p>
          <a:p>
            <a:r>
              <a:rPr lang="en-US"/>
              <a:t>Operationalization and UI Contributors (MSFT): Erica Barone, David Douglas, Shashank Banerjea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58801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earing a hat&#10;&#10;Description generated with very high confidence">
            <a:extLst>
              <a:ext uri="{FF2B5EF4-FFF2-40B4-BE49-F238E27FC236}">
                <a16:creationId xmlns:a16="http://schemas.microsoft.com/office/drawing/2014/main" id="{02B96CE9-10E7-42E1-822C-D422C9B3449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57022" y="2749059"/>
            <a:ext cx="1682442" cy="16824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05CD51-A199-4C9D-82D5-24ADC885C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84" y="764373"/>
            <a:ext cx="10337416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Tiramisu </a:t>
            </a:r>
            <a:br>
              <a:rPr lang="en-US" dirty="0"/>
            </a:br>
            <a:r>
              <a:rPr lang="en-US" dirty="0"/>
              <a:t>Semantic Segmentation Deep Learning</a:t>
            </a:r>
            <a:endParaRPr lang="en-GB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CF7DE42-7422-4BBC-ABAA-0FEE0D1C8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hlinkClick r:id="rId4"/>
              </a:rPr>
              <a:t>https://arxiv.org/abs/1611.09326</a:t>
            </a:r>
            <a:r>
              <a:rPr lang="en-GB"/>
              <a:t>, </a:t>
            </a:r>
            <a:r>
              <a:rPr lang="en-GB">
                <a:hlinkClick r:id="rId5"/>
              </a:rPr>
              <a:t>http://files.fast.ai/part2/lesson14/</a:t>
            </a:r>
            <a:r>
              <a:rPr lang="en-GB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D9EDD2-BF3A-47D0-B4C0-823C5366D9FF}"/>
              </a:ext>
            </a:extLst>
          </p:cNvPr>
          <p:cNvSpPr txBox="1"/>
          <p:nvPr/>
        </p:nvSpPr>
        <p:spPr>
          <a:xfrm>
            <a:off x="1168784" y="2002390"/>
            <a:ext cx="7454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Works on Low Fidelity Image, Small Sample Segmentation Problems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C8EBC00-4298-49EF-90C4-F11E05197401}"/>
              </a:ext>
            </a:extLst>
          </p:cNvPr>
          <p:cNvSpPr/>
          <p:nvPr/>
        </p:nvSpPr>
        <p:spPr>
          <a:xfrm>
            <a:off x="8460204" y="4037809"/>
            <a:ext cx="431527" cy="173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70654FCC-FD3B-4A50-BA97-44A5E104ACB6}"/>
              </a:ext>
            </a:extLst>
          </p:cNvPr>
          <p:cNvSpPr/>
          <p:nvPr/>
        </p:nvSpPr>
        <p:spPr>
          <a:xfrm>
            <a:off x="4868211" y="3255380"/>
            <a:ext cx="431527" cy="173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B4CC62F-B89F-4CAF-A0C1-CD89AF3D93EB}"/>
              </a:ext>
            </a:extLst>
          </p:cNvPr>
          <p:cNvSpPr/>
          <p:nvPr/>
        </p:nvSpPr>
        <p:spPr>
          <a:xfrm>
            <a:off x="4747689" y="5022357"/>
            <a:ext cx="431527" cy="173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0050515-EAE5-400B-A880-98170E4FF72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0689" y="2799719"/>
            <a:ext cx="2079515" cy="304269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550878D-8F5A-4481-A3F1-333A7EFACBA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4693" y="4654902"/>
            <a:ext cx="1682443" cy="16006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6815F9F-7FA9-4D71-8BB1-0205B47140FB}"/>
              </a:ext>
            </a:extLst>
          </p:cNvPr>
          <p:cNvSpPr txBox="1"/>
          <p:nvPr/>
        </p:nvSpPr>
        <p:spPr>
          <a:xfrm>
            <a:off x="1331500" y="3306291"/>
            <a:ext cx="1435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100 Samples</a:t>
            </a:r>
          </a:p>
          <a:p>
            <a:r>
              <a:rPr lang="en-US" sz="1200"/>
              <a:t>Mobile Snapshots</a:t>
            </a:r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1E6BADC-83F5-433F-99AA-50242CAF717A}"/>
              </a:ext>
            </a:extLst>
          </p:cNvPr>
          <p:cNvSpPr txBox="1"/>
          <p:nvPr/>
        </p:nvSpPr>
        <p:spPr>
          <a:xfrm>
            <a:off x="1332553" y="5087644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100 Samples</a:t>
            </a:r>
          </a:p>
          <a:p>
            <a:r>
              <a:rPr lang="en-US" sz="1200"/>
              <a:t>Labeled Mask</a:t>
            </a:r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8110E-D485-495C-AD70-FA3AAEB46B67}"/>
              </a:ext>
            </a:extLst>
          </p:cNvPr>
          <p:cNvSpPr txBox="1"/>
          <p:nvPr/>
        </p:nvSpPr>
        <p:spPr>
          <a:xfrm>
            <a:off x="5120568" y="3914931"/>
            <a:ext cx="1253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75/25 </a:t>
            </a:r>
          </a:p>
          <a:p>
            <a:r>
              <a:rPr lang="en-US" sz="1200" dirty="0"/>
              <a:t>Train/Test Split</a:t>
            </a:r>
            <a:endParaRPr lang="en-US" dirty="0"/>
          </a:p>
        </p:txBody>
      </p:sp>
      <p:pic>
        <p:nvPicPr>
          <p:cNvPr id="9" name="Picture 8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A051BFAA-CA83-45A9-8BC8-194B0F253A36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6153" y="3283371"/>
            <a:ext cx="1682496" cy="168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11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41489-C5F9-4B91-B5AA-D6EA6270F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140" y="764373"/>
            <a:ext cx="10131060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Tiramisu </a:t>
            </a:r>
            <a:br>
              <a:rPr lang="en-US" dirty="0"/>
            </a:br>
            <a:r>
              <a:rPr lang="en-US" dirty="0"/>
              <a:t>Semantic Segmentation Deep Learning</a:t>
            </a:r>
            <a:br>
              <a:rPr lang="en-GB" dirty="0"/>
            </a:b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E28A60-C9E3-4CF0-A6A9-6B0DCB252DB3}"/>
              </a:ext>
            </a:extLst>
          </p:cNvPr>
          <p:cNvSpPr txBox="1"/>
          <p:nvPr/>
        </p:nvSpPr>
        <p:spPr>
          <a:xfrm>
            <a:off x="246888" y="1826427"/>
            <a:ext cx="11466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– Good Outcome Selection at 100 Epochs of Segmentation of Apparel Item and Background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0B5BED-F46F-4772-B71A-C89932530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4573647"/>
            <a:ext cx="10442347" cy="21897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FD0819-8CA6-4C1F-8237-9AB6930D7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848" y="2334117"/>
            <a:ext cx="10434899" cy="218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85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41489-C5F9-4B91-B5AA-D6EA6270F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140" y="764373"/>
            <a:ext cx="10131060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Tiramisu </a:t>
            </a:r>
            <a:br>
              <a:rPr lang="en-US" dirty="0"/>
            </a:br>
            <a:r>
              <a:rPr lang="en-US" dirty="0"/>
              <a:t>Semantic Segmentation Deep Learning</a:t>
            </a:r>
            <a:br>
              <a:rPr lang="en-GB" dirty="0"/>
            </a:b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E28A60-C9E3-4CF0-A6A9-6B0DCB252DB3}"/>
              </a:ext>
            </a:extLst>
          </p:cNvPr>
          <p:cNvSpPr txBox="1"/>
          <p:nvPr/>
        </p:nvSpPr>
        <p:spPr>
          <a:xfrm>
            <a:off x="246888" y="1828800"/>
            <a:ext cx="1131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– Poor Outcome Selection at 100 Epochs of Segmentation of Apparel Item and Background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DF559C-786B-47F7-841D-E6B25011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4626086"/>
            <a:ext cx="10248406" cy="21675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B9C293-C426-460C-A1B2-CCA1578F6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848" y="2331720"/>
            <a:ext cx="10248406" cy="223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02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A2099-58F7-44B3-AE2C-1B39E3913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US"/>
              <a:t>DEMO Time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E96C26-5178-4F42-A1D7-5A3372204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2194560"/>
            <a:ext cx="683260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All notebooks on </a:t>
            </a:r>
            <a:r>
              <a:rPr lang="en-US" sz="2400" dirty="0" err="1"/>
              <a:t>Github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https://github.com/CatalystCode/image-segmentation-using-tiramisu/blob/master/JupyterNotebooks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4505E1F-7847-48AD-98C5-2205BA611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237" y="1026278"/>
            <a:ext cx="4106281" cy="553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839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7DA8F-0D0E-4A4B-B590-4E722D5D4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gotchas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E7781BD-CEED-4D94-B7FE-55DADAF96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Real-world challenges: taking pictures for training in operation...</a:t>
            </a:r>
          </a:p>
          <a:p>
            <a:r>
              <a:rPr lang="en-US" sz="2400" dirty="0"/>
              <a:t>Weakly supervised segmentation is weak as ground truth not perfect </a:t>
            </a:r>
          </a:p>
          <a:p>
            <a:r>
              <a:rPr lang="en-US" sz="2400" dirty="0"/>
              <a:t>Multi-class in real world vs binary </a:t>
            </a:r>
            <a:r>
              <a:rPr lang="en-US" sz="2400" dirty="0" err="1"/>
              <a:t>segmenter</a:t>
            </a:r>
            <a:r>
              <a:rPr lang="en-US" sz="2400" dirty="0"/>
              <a:t> simplification</a:t>
            </a:r>
          </a:p>
          <a:p>
            <a:r>
              <a:rPr lang="en-US" sz="2400" dirty="0"/>
              <a:t>Memory intensive (dense nets) : to keep the same network architecture we had to use a low image resolution (224x224) and reduce batch size (6 to 4)</a:t>
            </a:r>
          </a:p>
          <a:p>
            <a:r>
              <a:rPr lang="en-US" sz="2400" dirty="0"/>
              <a:t>Managing retraining and active learning in operation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54769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E6E1256C-F1BB-4AD1-A4EA-683771C6C81E}"/>
              </a:ext>
            </a:extLst>
          </p:cNvPr>
          <p:cNvSpPr/>
          <p:nvPr/>
        </p:nvSpPr>
        <p:spPr>
          <a:xfrm>
            <a:off x="10066040" y="2451729"/>
            <a:ext cx="2096567" cy="17773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E38B037-B144-4D72-987F-05F0EF892478}"/>
              </a:ext>
            </a:extLst>
          </p:cNvPr>
          <p:cNvSpPr/>
          <p:nvPr/>
        </p:nvSpPr>
        <p:spPr>
          <a:xfrm>
            <a:off x="1827969" y="2162913"/>
            <a:ext cx="3598417" cy="2847238"/>
          </a:xfrm>
          <a:prstGeom prst="rect">
            <a:avLst/>
          </a:prstGeom>
          <a:solidFill>
            <a:schemeClr val="bg2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0" name="Title 39">
            <a:extLst>
              <a:ext uri="{FF2B5EF4-FFF2-40B4-BE49-F238E27FC236}">
                <a16:creationId xmlns:a16="http://schemas.microsoft.com/office/drawing/2014/main" id="{1CC6760E-E516-4790-ACB8-AE5BA5B91B1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/>
              <a:t>Functional View of Image Retrieval</a:t>
            </a:r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76D3CF0-A48A-422D-AD42-1D0C0D698936}"/>
              </a:ext>
            </a:extLst>
          </p:cNvPr>
          <p:cNvSpPr/>
          <p:nvPr/>
        </p:nvSpPr>
        <p:spPr>
          <a:xfrm>
            <a:off x="1704990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5FD2E7F-11A3-4481-86DA-E33054EFDAF4}"/>
              </a:ext>
            </a:extLst>
          </p:cNvPr>
          <p:cNvSpPr/>
          <p:nvPr/>
        </p:nvSpPr>
        <p:spPr>
          <a:xfrm>
            <a:off x="3470753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801B03D6-711A-4F19-B6A7-CEB413FE7F22}"/>
              </a:ext>
            </a:extLst>
          </p:cNvPr>
          <p:cNvSpPr/>
          <p:nvPr/>
        </p:nvSpPr>
        <p:spPr>
          <a:xfrm>
            <a:off x="5289776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3E39459-521F-463C-AEC0-182FD6DC57E0}"/>
              </a:ext>
            </a:extLst>
          </p:cNvPr>
          <p:cNvGrpSpPr/>
          <p:nvPr/>
        </p:nvGrpSpPr>
        <p:grpSpPr>
          <a:xfrm>
            <a:off x="2057133" y="2373613"/>
            <a:ext cx="1404073" cy="2318876"/>
            <a:chOff x="2217251" y="2373614"/>
            <a:chExt cx="1404073" cy="231887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54FB51-786E-42DB-835E-9A0DB544F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05742" y="2373614"/>
              <a:ext cx="1227090" cy="1577409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B8FD02-3319-43B5-BB6C-D10FD02C9C15}"/>
                </a:ext>
              </a:extLst>
            </p:cNvPr>
            <p:cNvSpPr txBox="1"/>
            <p:nvPr/>
          </p:nvSpPr>
          <p:spPr>
            <a:xfrm>
              <a:off x="2217251" y="4384713"/>
              <a:ext cx="14040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Segmentation</a:t>
              </a:r>
            </a:p>
          </p:txBody>
        </p:sp>
      </p:grp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27EFD68A-839D-4A14-8BCB-9630731BDB0A}"/>
              </a:ext>
            </a:extLst>
          </p:cNvPr>
          <p:cNvCxnSpPr>
            <a:cxnSpLocks/>
            <a:stCxn id="12" idx="0"/>
          </p:cNvCxnSpPr>
          <p:nvPr/>
        </p:nvCxnSpPr>
        <p:spPr>
          <a:xfrm rot="16200000" flipH="1">
            <a:off x="5964205" y="-2614673"/>
            <a:ext cx="78115" cy="10054688"/>
          </a:xfrm>
          <a:prstGeom prst="bentConnector3">
            <a:avLst>
              <a:gd name="adj1" fmla="val -292645"/>
            </a:avLst>
          </a:prstGeom>
          <a:ln w="38100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80AA675-4FA4-4840-B0BB-5663F4B34C26}"/>
              </a:ext>
            </a:extLst>
          </p:cNvPr>
          <p:cNvGrpSpPr/>
          <p:nvPr/>
        </p:nvGrpSpPr>
        <p:grpSpPr>
          <a:xfrm>
            <a:off x="306656" y="2373614"/>
            <a:ext cx="1338524" cy="2298740"/>
            <a:chOff x="306656" y="2373614"/>
            <a:chExt cx="1338524" cy="229874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A4A3F6-81DC-4FFC-9E2E-D4E14EC19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2374" y="2373614"/>
              <a:ext cx="1227089" cy="1562175"/>
            </a:xfrm>
            <a:prstGeom prst="rect">
              <a:avLst/>
            </a:prstGeom>
            <a:ln>
              <a:noFill/>
            </a:ln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2557FC3-290D-4937-93FC-6F699868B2DA}"/>
                </a:ext>
              </a:extLst>
            </p:cNvPr>
            <p:cNvSpPr txBox="1"/>
            <p:nvPr/>
          </p:nvSpPr>
          <p:spPr>
            <a:xfrm>
              <a:off x="306656" y="4364577"/>
              <a:ext cx="1338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Item Snapshot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A2B910B-10CF-4AF6-995D-1C5BC6A744EE}"/>
              </a:ext>
            </a:extLst>
          </p:cNvPr>
          <p:cNvGrpSpPr/>
          <p:nvPr/>
        </p:nvGrpSpPr>
        <p:grpSpPr>
          <a:xfrm>
            <a:off x="10047990" y="2389062"/>
            <a:ext cx="2114617" cy="2498735"/>
            <a:chOff x="10047990" y="2389062"/>
            <a:chExt cx="2114617" cy="249873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69517D3-57C3-4741-841A-6828EDCEB665}"/>
                </a:ext>
              </a:extLst>
            </p:cNvPr>
            <p:cNvGrpSpPr/>
            <p:nvPr/>
          </p:nvGrpSpPr>
          <p:grpSpPr>
            <a:xfrm>
              <a:off x="10047990" y="2389062"/>
              <a:ext cx="2114617" cy="1499423"/>
              <a:chOff x="3990869" y="3701985"/>
              <a:chExt cx="3137478" cy="2054035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0DF4D194-02D9-44AA-9E54-FA576AB70D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836" b="89891" l="9777" r="899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910238" y="3701985"/>
                <a:ext cx="1218109" cy="1246492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99F48C8-58CF-46BC-9C04-AA177FE183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22790" b="76359" l="18008" r="8131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0094" t="16094" r="10768" b="16945"/>
              <a:stretch/>
            </p:blipFill>
            <p:spPr>
              <a:xfrm>
                <a:off x="5244609" y="3891440"/>
                <a:ext cx="1468611" cy="1242659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EED2296A-481F-4105-87A8-D9606D70583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screen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39" b="89575" l="9963" r="8966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655309" y="4182044"/>
                <a:ext cx="1274684" cy="1245704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AA50BA6-81B5-411F-B8A4-436FD9A2C6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 cstate="screen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2568" b="76386" l="21542" r="788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4383" t="15841" r="14028" b="16886"/>
              <a:stretch/>
            </p:blipFill>
            <p:spPr>
              <a:xfrm>
                <a:off x="3990869" y="4512179"/>
                <a:ext cx="1323606" cy="1243841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2C83AF2-0320-45F0-8408-86BBB5FD6177}"/>
                </a:ext>
              </a:extLst>
            </p:cNvPr>
            <p:cNvSpPr txBox="1"/>
            <p:nvPr/>
          </p:nvSpPr>
          <p:spPr>
            <a:xfrm>
              <a:off x="10292323" y="4364577"/>
              <a:ext cx="16259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Top N most similar results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7380CF2-7A97-4837-ADC9-697242DE6D94}"/>
              </a:ext>
            </a:extLst>
          </p:cNvPr>
          <p:cNvGrpSpPr/>
          <p:nvPr/>
        </p:nvGrpSpPr>
        <p:grpSpPr>
          <a:xfrm>
            <a:off x="3873159" y="2389062"/>
            <a:ext cx="1350282" cy="2488680"/>
            <a:chOff x="3802582" y="2389062"/>
            <a:chExt cx="1350282" cy="24886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520C135-B03D-41E1-AD83-4DAA94F9C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2582" y="2389062"/>
              <a:ext cx="1350282" cy="1559845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24C4E8D-A58F-4A60-8E61-265F16309C5A}"/>
                </a:ext>
              </a:extLst>
            </p:cNvPr>
            <p:cNvSpPr txBox="1"/>
            <p:nvPr/>
          </p:nvSpPr>
          <p:spPr>
            <a:xfrm>
              <a:off x="3808461" y="4354522"/>
              <a:ext cx="13385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Segmented Snapshot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0C7C526-8208-484E-9A41-4098E8A6E9A9}"/>
              </a:ext>
            </a:extLst>
          </p:cNvPr>
          <p:cNvGrpSpPr/>
          <p:nvPr/>
        </p:nvGrpSpPr>
        <p:grpSpPr>
          <a:xfrm>
            <a:off x="5635394" y="2870129"/>
            <a:ext cx="1625951" cy="2372355"/>
            <a:chOff x="5720922" y="2870129"/>
            <a:chExt cx="1625951" cy="2372355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E46BFB-9531-490C-B193-C2D752CD8B96}"/>
                </a:ext>
              </a:extLst>
            </p:cNvPr>
            <p:cNvSpPr txBox="1"/>
            <p:nvPr/>
          </p:nvSpPr>
          <p:spPr>
            <a:xfrm>
              <a:off x="5720922" y="4288377"/>
              <a:ext cx="162595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Compressed Representation of Item without Background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5C6A99D-CB72-4C74-B27F-C16000A7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23924" y="2870129"/>
              <a:ext cx="1419946" cy="604897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1884BFD-040A-43C9-A4FB-473CC7B17586}"/>
              </a:ext>
            </a:extLst>
          </p:cNvPr>
          <p:cNvGrpSpPr/>
          <p:nvPr/>
        </p:nvGrpSpPr>
        <p:grpSpPr>
          <a:xfrm>
            <a:off x="7673298" y="2595999"/>
            <a:ext cx="1962739" cy="2722685"/>
            <a:chOff x="7664949" y="2595999"/>
            <a:chExt cx="1962739" cy="272268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CC591BA-98DE-4F47-BB8A-30D9F02ACE69}"/>
                </a:ext>
              </a:extLst>
            </p:cNvPr>
            <p:cNvSpPr txBox="1"/>
            <p:nvPr/>
          </p:nvSpPr>
          <p:spPr>
            <a:xfrm>
              <a:off x="7664949" y="4364577"/>
              <a:ext cx="196273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Compare to compressed image catalogue and derive Similarity Measure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328A370-05D4-40C6-A0B0-0A789A69A9B4}"/>
                </a:ext>
              </a:extLst>
            </p:cNvPr>
            <p:cNvGrpSpPr/>
            <p:nvPr/>
          </p:nvGrpSpPr>
          <p:grpSpPr>
            <a:xfrm>
              <a:off x="7664949" y="2595999"/>
              <a:ext cx="1962739" cy="1153156"/>
              <a:chOff x="7736230" y="2612394"/>
              <a:chExt cx="2615467" cy="1576329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EBD1205-5646-4AC6-83C1-36BAE3D3DA5B}"/>
                  </a:ext>
                </a:extLst>
              </p:cNvPr>
              <p:cNvGrpSpPr/>
              <p:nvPr/>
            </p:nvGrpSpPr>
            <p:grpSpPr>
              <a:xfrm>
                <a:off x="7736230" y="2612394"/>
                <a:ext cx="2371890" cy="1253550"/>
                <a:chOff x="5899088" y="5000928"/>
                <a:chExt cx="2371890" cy="1253550"/>
              </a:xfrm>
            </p:grpSpPr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844E3577-52B9-4A1B-ABEB-8C0776E2EF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2387" y="5000928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9C6969ED-B3FB-4590-94BD-E7A38D04B3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5177650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D8045145-8BF4-4CC9-8E44-4E0513C011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99088" y="5386038"/>
                  <a:ext cx="2038591" cy="868440"/>
                </a:xfrm>
                <a:prstGeom prst="rect">
                  <a:avLst/>
                </a:prstGeom>
              </p:spPr>
            </p:pic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B5DDBEEC-0E12-4EA7-A7CB-E05EAFBAF121}"/>
                  </a:ext>
                </a:extLst>
              </p:cNvPr>
              <p:cNvGrpSpPr/>
              <p:nvPr/>
            </p:nvGrpSpPr>
            <p:grpSpPr>
              <a:xfrm>
                <a:off x="7979807" y="2935173"/>
                <a:ext cx="2371890" cy="1253550"/>
                <a:chOff x="5899088" y="5000928"/>
                <a:chExt cx="2371890" cy="1253550"/>
              </a:xfrm>
            </p:grpSpPr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A0A91411-D187-4958-BF88-C33F1920E4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2387" y="5000928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62A70031-6A58-4FC2-96EA-FB5D929805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5177650"/>
                  <a:ext cx="2038591" cy="868440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8355E65F-8892-4380-B0AC-0FCC7B422D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99088" y="5386038"/>
                  <a:ext cx="2038591" cy="86844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4A27CDB5-3BC6-4C2A-B68A-7805798EA724}"/>
              </a:ext>
            </a:extLst>
          </p:cNvPr>
          <p:cNvSpPr/>
          <p:nvPr/>
        </p:nvSpPr>
        <p:spPr>
          <a:xfrm>
            <a:off x="7257449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036A12C1-972B-4212-8DCF-78700AFF9720}"/>
              </a:ext>
            </a:extLst>
          </p:cNvPr>
          <p:cNvSpPr/>
          <p:nvPr/>
        </p:nvSpPr>
        <p:spPr>
          <a:xfrm>
            <a:off x="9755006" y="3104977"/>
            <a:ext cx="299704" cy="128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72752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51881-AB17-4DA7-B9C0-D281F1141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Results &amp; Next Steps</a:t>
            </a:r>
            <a:endParaRPr lang="it-IT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A2B37A5-A1B8-4339-A875-44CCB44D8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/>
              <a:t>Results</a:t>
            </a:r>
          </a:p>
          <a:p>
            <a:pPr lvl="1"/>
            <a:r>
              <a:rPr lang="en-US" sz="2600" dirty="0"/>
              <a:t>Accuracy in top 10 modest, however time savings still substantial</a:t>
            </a:r>
          </a:p>
          <a:p>
            <a:pPr lvl="1"/>
            <a:r>
              <a:rPr lang="en-US" sz="2600" dirty="0"/>
              <a:t>Partner using image similarity DL transfer learning in operation</a:t>
            </a:r>
          </a:p>
          <a:p>
            <a:pPr marL="457200" lvl="1" indent="0">
              <a:buNone/>
            </a:pPr>
            <a:endParaRPr lang="en-US" sz="2600" dirty="0"/>
          </a:p>
          <a:p>
            <a:r>
              <a:rPr lang="en-US" sz="3000" dirty="0"/>
              <a:t>Next Steps</a:t>
            </a:r>
          </a:p>
          <a:p>
            <a:pPr lvl="1"/>
            <a:r>
              <a:rPr lang="en-US" sz="2600" dirty="0"/>
              <a:t>Detecting Deeper Apparel Specific Semantic Features</a:t>
            </a:r>
          </a:p>
          <a:p>
            <a:pPr lvl="2"/>
            <a:r>
              <a:rPr lang="en-US" sz="2400" dirty="0"/>
              <a:t>style, pattern, texture, sleeve, collar</a:t>
            </a:r>
          </a:p>
          <a:p>
            <a:pPr lvl="1"/>
            <a:r>
              <a:rPr lang="en-US" sz="2600" dirty="0"/>
              <a:t>Better Expressing Similarity with Deep Ranking</a:t>
            </a:r>
            <a:endParaRPr lang="en-US" sz="2400" dirty="0"/>
          </a:p>
          <a:p>
            <a:pPr lvl="1"/>
            <a:r>
              <a:rPr lang="en-US" sz="2600" dirty="0"/>
              <a:t>Active learning to improve labeling and coverage</a:t>
            </a:r>
          </a:p>
          <a:p>
            <a:pPr lvl="1"/>
            <a:r>
              <a:rPr lang="en-US" sz="2600" dirty="0"/>
              <a:t>Consumer-facing visual search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 descr="A screenshot of text&#10;&#10;Description generated with very high confidence">
            <a:extLst>
              <a:ext uri="{FF2B5EF4-FFF2-40B4-BE49-F238E27FC236}">
                <a16:creationId xmlns:a16="http://schemas.microsoft.com/office/drawing/2014/main" id="{1BD1CE27-59C9-45C8-AE41-3A6EA26547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5000" y="2501159"/>
            <a:ext cx="4521200" cy="34109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578A43-7E42-44FF-BB44-628F145463C6}"/>
              </a:ext>
            </a:extLst>
          </p:cNvPr>
          <p:cNvSpPr/>
          <p:nvPr/>
        </p:nvSpPr>
        <p:spPr>
          <a:xfrm>
            <a:off x="0" y="6488668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>
                <a:hlinkClick r:id="rId4"/>
              </a:rPr>
              <a:t>https://github.com/CatalystCode/image-retrieval-online-retail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73007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EA5387D-64D8-4D6C-B109-FF4E81DF6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C04819-D9E7-4B50-8F64-5CB1604D748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239" y="0"/>
            <a:ext cx="114755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64EB73-291C-49DB-BA6D-1F25AFA28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5055"/>
            <a:ext cx="12192000" cy="1162945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en-US"/>
              <a:t>Microsoft’s BING Search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A63293-945B-4D1F-83B8-C82D160851A4}"/>
              </a:ext>
            </a:extLst>
          </p:cNvPr>
          <p:cNvSpPr/>
          <p:nvPr/>
        </p:nvSpPr>
        <p:spPr>
          <a:xfrm>
            <a:off x="3690472" y="6488668"/>
            <a:ext cx="44919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>
                <a:hlinkClick r:id="rId4"/>
              </a:rPr>
              <a:t>https://www.bing.com/images/search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390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805DB-6CF1-4543-8ED8-4BE14886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EA243-B8FB-4CD5-BDBB-3E19926D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Implementing deep leaning in industry is easier than ever before</a:t>
            </a:r>
          </a:p>
          <a:p>
            <a:pPr lvl="1"/>
            <a:r>
              <a:rPr lang="en-US" sz="2400" dirty="0"/>
              <a:t>Partner designed and operationalized in less than six months</a:t>
            </a:r>
          </a:p>
          <a:p>
            <a:r>
              <a:rPr lang="en-US" sz="2400" dirty="0"/>
              <a:t>Content Management, Labeling and Active Learning present challenges</a:t>
            </a:r>
          </a:p>
          <a:p>
            <a:pPr lvl="1"/>
            <a:r>
              <a:rPr lang="en-US" sz="2400" dirty="0"/>
              <a:t>Now blocks on labeled data</a:t>
            </a:r>
          </a:p>
          <a:p>
            <a:r>
              <a:rPr lang="en-US" sz="2400" dirty="0"/>
              <a:t>Operationalization Considerations</a:t>
            </a:r>
          </a:p>
          <a:p>
            <a:pPr lvl="1"/>
            <a:r>
              <a:rPr lang="en-US" sz="2400" dirty="0"/>
              <a:t>Distributed computation for training</a:t>
            </a:r>
          </a:p>
          <a:p>
            <a:pPr lvl="1"/>
            <a:r>
              <a:rPr lang="en-US" sz="2400" dirty="0" err="1"/>
              <a:t>Dockerized</a:t>
            </a:r>
            <a:r>
              <a:rPr lang="en-US" sz="2400" dirty="0"/>
              <a:t> deployment for easy re-use</a:t>
            </a:r>
          </a:p>
        </p:txBody>
      </p:sp>
    </p:spTree>
    <p:extLst>
      <p:ext uri="{BB962C8B-B14F-4D97-AF65-F5344CB8AC3E}">
        <p14:creationId xmlns:p14="http://schemas.microsoft.com/office/powerpoint/2010/main" val="11245850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6D8571-6E46-4519-A45E-A6D1A0DD302B}"/>
              </a:ext>
            </a:extLst>
          </p:cNvPr>
          <p:cNvSpPr/>
          <p:nvPr/>
        </p:nvSpPr>
        <p:spPr>
          <a:xfrm>
            <a:off x="3594887" y="605118"/>
            <a:ext cx="60960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914016">
              <a:lnSpc>
                <a:spcPct val="90000"/>
              </a:lnSpc>
              <a:spcBef>
                <a:spcPct val="0"/>
              </a:spcBef>
            </a:pPr>
            <a:r>
              <a:rPr lang="en-US" sz="4400" spc="-100">
                <a:ln w="3175">
                  <a:noFill/>
                </a:ln>
                <a:latin typeface="Segoe UI Light" panose="020B0502040204020203" pitchFamily="34" charset="0"/>
                <a:cs typeface="Segoe UI Light" panose="020B0502040204020203" pitchFamily="34" charset="0"/>
              </a:rPr>
              <a:t>Visit us at Booth #1221 </a:t>
            </a:r>
          </a:p>
        </p:txBody>
      </p:sp>
      <p:pic>
        <p:nvPicPr>
          <p:cNvPr id="36" name="Picture 2" descr="Image result for Microsoft logo png">
            <a:extLst>
              <a:ext uri="{FF2B5EF4-FFF2-40B4-BE49-F238E27FC236}">
                <a16:creationId xmlns:a16="http://schemas.microsoft.com/office/drawing/2014/main" id="{9917F6D4-4805-42A0-A83C-3FCF2A596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2723" y="316560"/>
            <a:ext cx="2178976" cy="46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B3B9D7B-43AB-4EB7-B9BE-5D62E5A661FF}"/>
              </a:ext>
            </a:extLst>
          </p:cNvPr>
          <p:cNvSpPr/>
          <p:nvPr/>
        </p:nvSpPr>
        <p:spPr>
          <a:xfrm>
            <a:off x="6428180" y="5591700"/>
            <a:ext cx="49096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Wednesday 9/12, 3:00PM to 4:30PM</a:t>
            </a:r>
          </a:p>
          <a:p>
            <a:pPr algn="ctr"/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and get an autographed book!</a:t>
            </a:r>
            <a:endParaRPr lang="en-US" sz="24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EE5265-E5F0-4C00-84E7-E0EB9458D600}"/>
              </a:ext>
            </a:extLst>
          </p:cNvPr>
          <p:cNvSpPr txBox="1"/>
          <p:nvPr/>
        </p:nvSpPr>
        <p:spPr>
          <a:xfrm>
            <a:off x="6189081" y="1456409"/>
            <a:ext cx="54489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Segoe UI Light" panose="020B0502040204020203" pitchFamily="34" charset="0"/>
                <a:cs typeface="Segoe UI Light" panose="020B0502040204020203" pitchFamily="34" charset="0"/>
              </a:rPr>
              <a:t>Meet Microsoft experts and authors, </a:t>
            </a:r>
          </a:p>
          <a:p>
            <a:pPr algn="ctr"/>
            <a:r>
              <a:rPr lang="en-US" sz="2400" b="1">
                <a:latin typeface="Segoe UI Light" panose="020B0502040204020203" pitchFamily="34" charset="0"/>
                <a:cs typeface="Segoe UI Light" panose="020B0502040204020203" pitchFamily="34" charset="0"/>
              </a:rPr>
              <a:t>Anand Raman </a:t>
            </a:r>
            <a:r>
              <a:rPr lang="en-US" sz="2400">
                <a:latin typeface="Segoe UI Light" panose="020B0502040204020203" pitchFamily="34" charset="0"/>
                <a:cs typeface="Segoe UI Light" panose="020B0502040204020203" pitchFamily="34" charset="0"/>
              </a:rPr>
              <a:t>and </a:t>
            </a:r>
            <a:r>
              <a:rPr lang="en-US" sz="2400" b="1">
                <a:latin typeface="Segoe UI Light" panose="020B0502040204020203" pitchFamily="34" charset="0"/>
                <a:cs typeface="Segoe UI Light" panose="020B0502040204020203" pitchFamily="34" charset="0"/>
              </a:rPr>
              <a:t>Wee Hyong Tok</a:t>
            </a:r>
          </a:p>
          <a:p>
            <a:endParaRPr lang="en-US" sz="32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9" name="Picture 5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id="{8BF96D6A-1C10-4E59-B83F-D36B090F195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9653" y="2406880"/>
            <a:ext cx="1173215" cy="149737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0734AE5-EB90-43E3-B781-0E010BD06F0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29653" y="3981645"/>
            <a:ext cx="1173215" cy="15050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C367A3C-3AFE-4D5D-9F7D-FD4BA9F88A0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0727" y="2405205"/>
            <a:ext cx="2161508" cy="3081479"/>
          </a:xfrm>
          <a:prstGeom prst="rect">
            <a:avLst/>
          </a:prstGeom>
        </p:spPr>
      </p:pic>
      <p:pic>
        <p:nvPicPr>
          <p:cNvPr id="52" name="Picture 8" descr="Image result for surface go">
            <a:extLst>
              <a:ext uri="{FF2B5EF4-FFF2-40B4-BE49-F238E27FC236}">
                <a16:creationId xmlns:a16="http://schemas.microsoft.com/office/drawing/2014/main" id="{11FC9953-384D-45D6-B5B9-900F6CF9A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270896" y="2405205"/>
            <a:ext cx="4027879" cy="3050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15088B-8F1C-4709-BF49-4338693B36B9}"/>
              </a:ext>
            </a:extLst>
          </p:cNvPr>
          <p:cNvSpPr/>
          <p:nvPr/>
        </p:nvSpPr>
        <p:spPr>
          <a:xfrm>
            <a:off x="1584431" y="1493623"/>
            <a:ext cx="419764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400" b="1">
                <a:latin typeface="Segoe UI Light" panose="020B0502040204020203" pitchFamily="34" charset="0"/>
                <a:cs typeface="Segoe UI Light" panose="020B0502040204020203" pitchFamily="34" charset="0"/>
              </a:rPr>
              <a:t>Win a Surface Go</a:t>
            </a:r>
            <a:endParaRPr lang="en-US" sz="3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9084B6-7DB9-40ED-A97E-42C97E2B4179}"/>
              </a:ext>
            </a:extLst>
          </p:cNvPr>
          <p:cNvSpPr/>
          <p:nvPr/>
        </p:nvSpPr>
        <p:spPr>
          <a:xfrm>
            <a:off x="952828" y="5466566"/>
            <a:ext cx="45335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DAILY PRIZE DRAWS </a:t>
            </a:r>
          </a:p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Tuesday 9/11 6:00pm</a:t>
            </a:r>
          </a:p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Wednesday 9/12 6:30pm</a:t>
            </a:r>
          </a:p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Thursday 9/13 3:00pm</a:t>
            </a:r>
          </a:p>
        </p:txBody>
      </p:sp>
    </p:spTree>
    <p:extLst>
      <p:ext uri="{BB962C8B-B14F-4D97-AF65-F5344CB8AC3E}">
        <p14:creationId xmlns:p14="http://schemas.microsoft.com/office/powerpoint/2010/main" val="1826441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4" descr="A picture containing indoor, sitting&#10;&#10;Description generated with high confidence">
            <a:extLst>
              <a:ext uri="{FF2B5EF4-FFF2-40B4-BE49-F238E27FC236}">
                <a16:creationId xmlns:a16="http://schemas.microsoft.com/office/drawing/2014/main" id="{CB44E53D-EF94-4504-A898-39C5CF1334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4B3FF6E0-F25E-4081-91DC-0B827E8B0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5C8530BA-D033-45C5-9BCB-6E6D7E3FD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6385B07B-13A2-4BCA-9D6F-FBEB3778C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83" name="Rounded Rectangle 8" descr="Rockwell logo">
            <a:extLst>
              <a:ext uri="{FF2B5EF4-FFF2-40B4-BE49-F238E27FC236}">
                <a16:creationId xmlns:a16="http://schemas.microsoft.com/office/drawing/2014/main" id="{837AA9A9-D0C9-4920-991E-22D23E3E60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942975"/>
            <a:ext cx="2238705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rockwell logo">
            <a:extLst>
              <a:ext uri="{FF2B5EF4-FFF2-40B4-BE49-F238E27FC236}">
                <a16:creationId xmlns:a16="http://schemas.microsoft.com/office/drawing/2014/main" id="{49D5DE10-C260-4806-AA72-6A2BCF4D9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46327" y="1171575"/>
            <a:ext cx="1689250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ounded Rectangle 38" descr="Unilever logo">
            <a:extLst>
              <a:ext uri="{FF2B5EF4-FFF2-40B4-BE49-F238E27FC236}">
                <a16:creationId xmlns:a16="http://schemas.microsoft.com/office/drawing/2014/main" id="{BCE026D8-869C-4BFB-B49D-5B74997EF7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4672" y="942975"/>
            <a:ext cx="2238705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unilever logo">
            <a:extLst>
              <a:ext uri="{FF2B5EF4-FFF2-40B4-BE49-F238E27FC236}">
                <a16:creationId xmlns:a16="http://schemas.microsoft.com/office/drawing/2014/main" id="{9EDE55F8-FE5C-467B-9911-059C847DF6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002484" y="1197118"/>
            <a:ext cx="1783080" cy="196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ounded Rectangle 40" descr="Schneider Electric logo">
            <a:extLst>
              <a:ext uri="{FF2B5EF4-FFF2-40B4-BE49-F238E27FC236}">
                <a16:creationId xmlns:a16="http://schemas.microsoft.com/office/drawing/2014/main" id="{2343C509-DC80-44C6-94A6-8C87330ABF3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6718" y="942975"/>
            <a:ext cx="2238705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chneider electric logo">
            <a:extLst>
              <a:ext uri="{FF2B5EF4-FFF2-40B4-BE49-F238E27FC236}">
                <a16:creationId xmlns:a16="http://schemas.microsoft.com/office/drawing/2014/main" id="{D0533C4D-07A1-4C47-80D8-3B3EC954B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14530" y="1309492"/>
            <a:ext cx="1783080" cy="173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42" descr="EY logo">
            <a:extLst>
              <a:ext uri="{FF2B5EF4-FFF2-40B4-BE49-F238E27FC236}">
                <a16:creationId xmlns:a16="http://schemas.microsoft.com/office/drawing/2014/main" id="{6B60CBEF-F9B3-4D2B-8095-71D94D18EA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80819" y="942975"/>
            <a:ext cx="2238705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EY logo">
            <a:extLst>
              <a:ext uri="{FF2B5EF4-FFF2-40B4-BE49-F238E27FC236}">
                <a16:creationId xmlns:a16="http://schemas.microsoft.com/office/drawing/2014/main" id="{43694F88-874B-4B76-B0F0-554F101A7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41407" y="1544422"/>
            <a:ext cx="1517528" cy="126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9D6D6F-3EEE-4D79-924E-CFE768C07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723837"/>
            <a:ext cx="9448800" cy="1416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Working With Partners</a:t>
            </a:r>
          </a:p>
        </p:txBody>
      </p:sp>
    </p:spTree>
    <p:extLst>
      <p:ext uri="{BB962C8B-B14F-4D97-AF65-F5344CB8AC3E}">
        <p14:creationId xmlns:p14="http://schemas.microsoft.com/office/powerpoint/2010/main" val="13968557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8F0C6-9FC4-4D81-92A1-27C5F78BC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0AE9C-0D82-4E36-B10B-78570EE9F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Questions? </a:t>
            </a:r>
          </a:p>
          <a:p>
            <a:r>
              <a:rPr lang="en-US" dirty="0"/>
              <a:t>Links</a:t>
            </a:r>
            <a:endParaRPr lang="en-US" dirty="0">
              <a:hlinkClick r:id="rId3"/>
            </a:endParaRPr>
          </a:p>
          <a:p>
            <a:pPr lvl="1"/>
            <a:r>
              <a:rPr lang="en-US" dirty="0"/>
              <a:t>Link to slides - This talk, links to resources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repos</a:t>
            </a:r>
          </a:p>
          <a:p>
            <a:pPr lvl="2"/>
            <a:r>
              <a:rPr lang="en-US" dirty="0">
                <a:hlinkClick r:id="rId4"/>
              </a:rPr>
              <a:t>https://github.com/CatalystCode/image-segmentation-using-tiramisu/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https://github.com/CatalystCode/image-retrieval-online-retail</a:t>
            </a:r>
            <a:endParaRPr lang="en-US" dirty="0"/>
          </a:p>
          <a:p>
            <a:pPr lvl="1"/>
            <a:r>
              <a:rPr lang="en-US" dirty="0"/>
              <a:t>Blog Posts</a:t>
            </a:r>
          </a:p>
          <a:p>
            <a:pPr lvl="2"/>
            <a:r>
              <a:rPr lang="en-US" dirty="0">
                <a:hlinkClick r:id="rId6"/>
              </a:rPr>
              <a:t>Fashion Retail Inventory Management with DL Content-based Image Retrieval</a:t>
            </a:r>
            <a:endParaRPr lang="en-US" dirty="0"/>
          </a:p>
          <a:p>
            <a:pPr lvl="2"/>
            <a:r>
              <a:rPr lang="en-US" dirty="0">
                <a:hlinkClick r:id="rId7"/>
              </a:rPr>
              <a:t>Deep Learning Image Segmentation for Ecommerce Catalogue Visual Search</a:t>
            </a:r>
            <a:endParaRPr lang="en-US" dirty="0"/>
          </a:p>
          <a:p>
            <a:pPr lvl="1"/>
            <a:r>
              <a:rPr lang="en-US" dirty="0"/>
              <a:t>Interesting links:</a:t>
            </a:r>
          </a:p>
          <a:p>
            <a:pPr lvl="2"/>
            <a:r>
              <a:rPr lang="en-US" dirty="0">
                <a:hlinkClick r:id="rId8"/>
              </a:rPr>
              <a:t>Background removal with deep learning</a:t>
            </a:r>
            <a:endParaRPr lang="en-US" dirty="0"/>
          </a:p>
          <a:p>
            <a:pPr lvl="2"/>
            <a:r>
              <a:rPr lang="en-US" dirty="0">
                <a:hlinkClick r:id="rId9"/>
              </a:rPr>
              <a:t>Heart Disease Diagnosis with Deep Learning</a:t>
            </a:r>
            <a:endParaRPr lang="en-US" dirty="0"/>
          </a:p>
          <a:p>
            <a:pPr lvl="2"/>
            <a:r>
              <a:rPr lang="en-US" dirty="0">
                <a:hlinkClick r:id="rId10"/>
              </a:rPr>
              <a:t>Semantic Segmentation using Fully Convolutional Networks over the years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512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140BA3-447F-4E0C-A2FC-2D25D8CB9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en-US" sz="3600"/>
              <a:t>Sharing OUR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6235-BA9C-4DD2-8B61-A896CA4A8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008" y="987287"/>
            <a:ext cx="7555993" cy="469789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Code Stories on our ‘Developer Blog’  </a:t>
            </a:r>
          </a:p>
          <a:p>
            <a:pPr lvl="1"/>
            <a:r>
              <a:rPr lang="en-US" dirty="0">
                <a:hlinkClick r:id="rId4"/>
              </a:rPr>
              <a:t>http://Microsoft.com/developerblog</a:t>
            </a:r>
            <a:r>
              <a:rPr lang="en-US" dirty="0"/>
              <a:t> </a:t>
            </a:r>
          </a:p>
          <a:p>
            <a:pPr lvl="1"/>
            <a:r>
              <a:rPr lang="en-US" sz="2400" dirty="0">
                <a:hlinkClick r:id="rId5"/>
              </a:rPr>
              <a:t>Fashion Retail Inventory Management with Deep Learning</a:t>
            </a:r>
            <a:r>
              <a:rPr lang="en-US" sz="2400" dirty="0"/>
              <a:t> </a:t>
            </a:r>
          </a:p>
          <a:p>
            <a:pPr lvl="1"/>
            <a:r>
              <a:rPr lang="en-US" sz="2400" dirty="0">
                <a:hlinkClick r:id="rId6"/>
              </a:rPr>
              <a:t>Deep Learning Image Segmentation for visual search</a:t>
            </a:r>
            <a:r>
              <a:rPr lang="en-US" sz="2400" dirty="0"/>
              <a:t> </a:t>
            </a:r>
          </a:p>
          <a:p>
            <a:r>
              <a:rPr lang="en-US" sz="2400" dirty="0"/>
              <a:t>Open-Source Repos</a:t>
            </a:r>
          </a:p>
          <a:p>
            <a:pPr lvl="1"/>
            <a:r>
              <a:rPr lang="en-US" sz="2400" dirty="0"/>
              <a:t>You’ll see GitHub links in this talk</a:t>
            </a:r>
          </a:p>
          <a:p>
            <a:pPr lvl="1"/>
            <a:r>
              <a:rPr lang="en-US" sz="2400" dirty="0"/>
              <a:t>All code is MIT Licensed</a:t>
            </a:r>
          </a:p>
          <a:p>
            <a:r>
              <a:rPr lang="en-US" sz="2400" dirty="0"/>
              <a:t>Talks, like this one</a:t>
            </a:r>
          </a:p>
        </p:txBody>
      </p:sp>
    </p:spTree>
    <p:extLst>
      <p:ext uri="{BB962C8B-B14F-4D97-AF65-F5344CB8AC3E}">
        <p14:creationId xmlns:p14="http://schemas.microsoft.com/office/powerpoint/2010/main" val="3921912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4574A8F-87E6-4797-8043-035F7B823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59" y="764373"/>
            <a:ext cx="6257291" cy="12930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Visual Search in Fashion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2EF78B-0536-447E-9B1C-E96C27358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2194560"/>
            <a:ext cx="6257290" cy="4024125"/>
          </a:xfrm>
        </p:spPr>
        <p:txBody>
          <a:bodyPr>
            <a:normAutofit/>
          </a:bodyPr>
          <a:lstStyle/>
          <a:p>
            <a:r>
              <a:rPr lang="en-US"/>
              <a:t>Inventory management drives one of the largest expenses for retailers</a:t>
            </a:r>
          </a:p>
          <a:p>
            <a:r>
              <a:rPr lang="en-US"/>
              <a:t>Problem compounded for big online fashion retailers cataloging every newly piece of apparel</a:t>
            </a:r>
          </a:p>
          <a:p>
            <a:r>
              <a:rPr lang="en-US"/>
              <a:t>Warehouse inventory management presents unique challenges </a:t>
            </a:r>
          </a:p>
          <a:p>
            <a:r>
              <a:rPr lang="en-US"/>
              <a:t>Task complex even for a human</a:t>
            </a:r>
          </a:p>
          <a:p>
            <a:pPr marL="457200" lvl="1" indent="0">
              <a:buNone/>
            </a:pPr>
            <a:endParaRPr lang="it-IT"/>
          </a:p>
        </p:txBody>
      </p:sp>
      <p:sp useBgFill="1">
        <p:nvSpPr>
          <p:cNvPr id="34" name="Rectangle 27">
            <a:extLst>
              <a:ext uri="{FF2B5EF4-FFF2-40B4-BE49-F238E27FC236}">
                <a16:creationId xmlns:a16="http://schemas.microsoft.com/office/drawing/2014/main" id="{E2E0C929-96C6-41B1-A001-566036DF0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8740" y="0"/>
            <a:ext cx="500325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alking down a street&#10;&#10;Description generated with high confidence">
            <a:extLst>
              <a:ext uri="{FF2B5EF4-FFF2-40B4-BE49-F238E27FC236}">
                <a16:creationId xmlns:a16="http://schemas.microsoft.com/office/drawing/2014/main" id="{A8EDAF4D-B357-40E1-885B-F6795BEF6D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120"/>
          <a:stretch/>
        </p:blipFill>
        <p:spPr>
          <a:xfrm flipH="1">
            <a:off x="7094706" y="10"/>
            <a:ext cx="5097294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99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2CE-B675-495E-B9E0-7E569657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61" y="717176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If you were in their shoes…</a:t>
            </a:r>
            <a:endParaRPr lang="it-IT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6F7A32E-B36B-4A40-8E65-F2EFA83CE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286000"/>
            <a:ext cx="3361843" cy="4051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FC9EB0-1699-41E2-8416-126444298B0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00800" y="2286000"/>
            <a:ext cx="3731243" cy="40513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D2AC4B-0BD4-484C-9448-402FFB5A62AE}"/>
              </a:ext>
            </a:extLst>
          </p:cNvPr>
          <p:cNvSpPr txBox="1"/>
          <p:nvPr/>
        </p:nvSpPr>
        <p:spPr>
          <a:xfrm>
            <a:off x="13716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Given: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552C23-3719-4365-BD48-C5D37F054A4A}"/>
              </a:ext>
            </a:extLst>
          </p:cNvPr>
          <p:cNvSpPr txBox="1"/>
          <p:nvPr/>
        </p:nvSpPr>
        <p:spPr>
          <a:xfrm>
            <a:off x="64008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Find: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334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2CE-B675-495E-B9E0-7E569657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61" y="717176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If you were in their shoes…</a:t>
            </a:r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2AC4B-0BD4-484C-9448-402FFB5A62AE}"/>
              </a:ext>
            </a:extLst>
          </p:cNvPr>
          <p:cNvSpPr txBox="1"/>
          <p:nvPr/>
        </p:nvSpPr>
        <p:spPr>
          <a:xfrm>
            <a:off x="13716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Given: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552C23-3719-4365-BD48-C5D37F054A4A}"/>
              </a:ext>
            </a:extLst>
          </p:cNvPr>
          <p:cNvSpPr txBox="1"/>
          <p:nvPr/>
        </p:nvSpPr>
        <p:spPr>
          <a:xfrm>
            <a:off x="64008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Find:</a:t>
            </a:r>
            <a:endParaRPr lang="en-GB"/>
          </a:p>
        </p:txBody>
      </p:sp>
      <p:pic>
        <p:nvPicPr>
          <p:cNvPr id="4" name="Picture 3" descr="A person wearing a white shirt&#10;&#10;Description generated with very high confidence">
            <a:extLst>
              <a:ext uri="{FF2B5EF4-FFF2-40B4-BE49-F238E27FC236}">
                <a16:creationId xmlns:a16="http://schemas.microsoft.com/office/drawing/2014/main" id="{B05BBE78-13E2-4427-A982-6E2420019AB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286000"/>
            <a:ext cx="3192615" cy="4064437"/>
          </a:xfrm>
          <a:prstGeom prst="rect">
            <a:avLst/>
          </a:prstGeom>
        </p:spPr>
      </p:pic>
      <p:pic>
        <p:nvPicPr>
          <p:cNvPr id="11" name="Picture 10" descr="A picture containing clothing, white&#10;&#10;Description generated with high confidence">
            <a:extLst>
              <a:ext uri="{FF2B5EF4-FFF2-40B4-BE49-F238E27FC236}">
                <a16:creationId xmlns:a16="http://schemas.microsoft.com/office/drawing/2014/main" id="{A0E99E09-2CAB-474C-9F09-50B441B5E21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00800" y="2286000"/>
            <a:ext cx="4308112" cy="406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9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2CE-B675-495E-B9E0-7E569657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61" y="717176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If you were in their shoes…</a:t>
            </a:r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2AC4B-0BD4-484C-9448-402FFB5A62AE}"/>
              </a:ext>
            </a:extLst>
          </p:cNvPr>
          <p:cNvSpPr txBox="1"/>
          <p:nvPr/>
        </p:nvSpPr>
        <p:spPr>
          <a:xfrm>
            <a:off x="13716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Given: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552C23-3719-4365-BD48-C5D37F054A4A}"/>
              </a:ext>
            </a:extLst>
          </p:cNvPr>
          <p:cNvSpPr txBox="1"/>
          <p:nvPr/>
        </p:nvSpPr>
        <p:spPr>
          <a:xfrm>
            <a:off x="640080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Find:</a:t>
            </a:r>
            <a:endParaRPr lang="en-GB"/>
          </a:p>
        </p:txBody>
      </p:sp>
      <p:pic>
        <p:nvPicPr>
          <p:cNvPr id="12" name="Picture 11" descr="A picture containing clothing, indoor, person&#10;&#10;Description generated with very high confidence">
            <a:extLst>
              <a:ext uri="{FF2B5EF4-FFF2-40B4-BE49-F238E27FC236}">
                <a16:creationId xmlns:a16="http://schemas.microsoft.com/office/drawing/2014/main" id="{6DE993D1-83AA-4DBF-9781-73AA74798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7451" y="2285999"/>
            <a:ext cx="4064437" cy="4064437"/>
          </a:xfrm>
          <a:prstGeom prst="rect">
            <a:avLst/>
          </a:prstGeom>
        </p:spPr>
      </p:pic>
      <p:pic>
        <p:nvPicPr>
          <p:cNvPr id="14" name="Picture 13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A41DD055-F7ED-4193-974D-A6ABAD3F22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83683" y="2285999"/>
            <a:ext cx="3683541" cy="406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0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2CE-B675-495E-B9E0-7E569657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61" y="717176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If you were in their shoes…</a:t>
            </a:r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2AC4B-0BD4-484C-9448-402FFB5A62AE}"/>
              </a:ext>
            </a:extLst>
          </p:cNvPr>
          <p:cNvSpPr txBox="1"/>
          <p:nvPr/>
        </p:nvSpPr>
        <p:spPr>
          <a:xfrm>
            <a:off x="445320" y="1828800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Given:</a:t>
            </a:r>
            <a:endParaRPr lang="en-GB"/>
          </a:p>
        </p:txBody>
      </p:sp>
      <p:pic>
        <p:nvPicPr>
          <p:cNvPr id="4" name="Picture 3" descr="A person wearing a red hat&#10;&#10;Description generated with high confidence">
            <a:extLst>
              <a:ext uri="{FF2B5EF4-FFF2-40B4-BE49-F238E27FC236}">
                <a16:creationId xmlns:a16="http://schemas.microsoft.com/office/drawing/2014/main" id="{186D12EF-E607-4E13-9A3E-1BE8BEFEE08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171" y="2285999"/>
            <a:ext cx="2458193" cy="245819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734FCA3-4445-4624-B60D-3068ABBBF5A7}"/>
              </a:ext>
            </a:extLst>
          </p:cNvPr>
          <p:cNvGrpSpPr/>
          <p:nvPr/>
        </p:nvGrpSpPr>
        <p:grpSpPr>
          <a:xfrm>
            <a:off x="3283523" y="1828800"/>
            <a:ext cx="2650587" cy="2915392"/>
            <a:chOff x="5474520" y="1828800"/>
            <a:chExt cx="2650587" cy="291539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552C23-3719-4365-BD48-C5D37F054A4A}"/>
                </a:ext>
              </a:extLst>
            </p:cNvPr>
            <p:cNvSpPr txBox="1"/>
            <p:nvPr/>
          </p:nvSpPr>
          <p:spPr>
            <a:xfrm>
              <a:off x="5474520" y="1828800"/>
              <a:ext cx="12211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Find:</a:t>
              </a:r>
              <a:endParaRPr lang="en-GB"/>
            </a:p>
          </p:txBody>
        </p:sp>
        <p:pic>
          <p:nvPicPr>
            <p:cNvPr id="6" name="Picture 5" descr="A person with collar shirt&#10;&#10;Description generated with high confidence">
              <a:extLst>
                <a:ext uri="{FF2B5EF4-FFF2-40B4-BE49-F238E27FC236}">
                  <a16:creationId xmlns:a16="http://schemas.microsoft.com/office/drawing/2014/main" id="{006E795F-AB40-42EF-B0EA-78061AEBF1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557403" y="2285999"/>
              <a:ext cx="2567704" cy="2458193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8855785-728F-4A02-A4D4-0A20374F968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13738" y="2661259"/>
            <a:ext cx="1218109" cy="12464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0CC8A2-63D2-4023-8FA4-2E5654D2CB7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58300" y="2774670"/>
            <a:ext cx="1468611" cy="12426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CECABF-3494-4EE2-A235-C64EC1B6127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75663" y="2899834"/>
            <a:ext cx="1274684" cy="12457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E79F511-B63F-4E21-AE5B-7E61D5FAFED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3751" y="3004590"/>
            <a:ext cx="1323606" cy="12438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337EE8-A1AA-4692-B441-1EDEBD9DEFEF}"/>
              </a:ext>
            </a:extLst>
          </p:cNvPr>
          <p:cNvSpPr txBox="1"/>
          <p:nvPr/>
        </p:nvSpPr>
        <p:spPr>
          <a:xfrm>
            <a:off x="7188525" y="1892134"/>
            <a:ext cx="12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From: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87696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1182BE550FDC469AD05F8091C7321F" ma:contentTypeVersion="6" ma:contentTypeDescription="Create a new document." ma:contentTypeScope="" ma:versionID="02081b87902afec05bfa194b1ead5a0c">
  <xsd:schema xmlns:xsd="http://www.w3.org/2001/XMLSchema" xmlns:xs="http://www.w3.org/2001/XMLSchema" xmlns:p="http://schemas.microsoft.com/office/2006/metadata/properties" xmlns:ns2="c6a3ec72-8b0c-4f58-82f3-8cd5092e1247" targetNamespace="http://schemas.microsoft.com/office/2006/metadata/properties" ma:root="true" ma:fieldsID="10639dba561c5bd713b8918fc495e2ce" ns2:_="">
    <xsd:import namespace="c6a3ec72-8b0c-4f58-82f3-8cd5092e124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a3ec72-8b0c-4f58-82f3-8cd5092e12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04EB6AD-B2D3-45A8-B22C-081FC978B1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a3ec72-8b0c-4f58-82f3-8cd5092e124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5AF74E-1A76-4BDC-A2A9-2454746CB0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4B40EC1-BA9F-46AB-B5B8-05A85BD7E845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c6a3ec72-8b0c-4f58-82f3-8cd5092e1247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1226</Words>
  <Application>Microsoft Office PowerPoint</Application>
  <PresentationFormat>Widescreen</PresentationFormat>
  <Paragraphs>238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Century Gothic</vt:lpstr>
      <vt:lpstr>Segoe UI</vt:lpstr>
      <vt:lpstr>Segoe UI Light</vt:lpstr>
      <vt:lpstr>Vapor Trail</vt:lpstr>
      <vt:lpstr>Office Theme</vt:lpstr>
      <vt:lpstr>When Tiramisu meets Online Fashion Retail</vt:lpstr>
      <vt:lpstr>Who We Are</vt:lpstr>
      <vt:lpstr>Working With Partners</vt:lpstr>
      <vt:lpstr>Sharing OUR Solutions</vt:lpstr>
      <vt:lpstr>Visual Search in Fashion</vt:lpstr>
      <vt:lpstr>If you were in their shoes…</vt:lpstr>
      <vt:lpstr>If you were in their shoes…</vt:lpstr>
      <vt:lpstr>If you were in their shoes…</vt:lpstr>
      <vt:lpstr>If you were in their shoes…</vt:lpstr>
      <vt:lpstr>If you were in their shoes…</vt:lpstr>
      <vt:lpstr>MANY MORE Applications of Visual Search</vt:lpstr>
      <vt:lpstr>A Few TECHNICAL Challenges</vt:lpstr>
      <vt:lpstr>A Few TECHNICAL Challenges</vt:lpstr>
      <vt:lpstr>Image similarity Project pipeline</vt:lpstr>
      <vt:lpstr>Functional View of Image Retrieval</vt:lpstr>
      <vt:lpstr>Semantic segmentation</vt:lpstr>
      <vt:lpstr>Semi-Automated Tool: Grabcut</vt:lpstr>
      <vt:lpstr>FULLy Automated: DeeP LEARNING </vt:lpstr>
      <vt:lpstr>Image similarity Project pipeline</vt:lpstr>
      <vt:lpstr>Tiramisu  Semantic Segmentation Deep Learning</vt:lpstr>
      <vt:lpstr>Tiramisu  Semantic Segmentation Deep Learning </vt:lpstr>
      <vt:lpstr>Tiramisu  Semantic Segmentation Deep Learning </vt:lpstr>
      <vt:lpstr>DEMO Time</vt:lpstr>
      <vt:lpstr>gotchas</vt:lpstr>
      <vt:lpstr>Functional View of Image Retrieval</vt:lpstr>
      <vt:lpstr>Results &amp; Next Steps</vt:lpstr>
      <vt:lpstr>Microsoft’s BING Search</vt:lpstr>
      <vt:lpstr>Conclusion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2018-09-12T19:51:18Z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0x010100381182BE550FDC469AD05F8091C7321F</vt:lpwstr>
  </property>
</Properties>
</file>